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84" r:id="rId6"/>
    <p:sldId id="260" r:id="rId7"/>
    <p:sldId id="285" r:id="rId8"/>
    <p:sldId id="261" r:id="rId9"/>
    <p:sldId id="280" r:id="rId10"/>
    <p:sldId id="262" r:id="rId11"/>
    <p:sldId id="263" r:id="rId12"/>
    <p:sldId id="264" r:id="rId13"/>
    <p:sldId id="265" r:id="rId14"/>
    <p:sldId id="286" r:id="rId15"/>
    <p:sldId id="281" r:id="rId16"/>
    <p:sldId id="266" r:id="rId17"/>
    <p:sldId id="287" r:id="rId18"/>
    <p:sldId id="267" r:id="rId19"/>
    <p:sldId id="288" r:id="rId20"/>
    <p:sldId id="268" r:id="rId21"/>
    <p:sldId id="278" r:id="rId22"/>
    <p:sldId id="282" r:id="rId23"/>
    <p:sldId id="270" r:id="rId24"/>
    <p:sldId id="279" r:id="rId25"/>
    <p:sldId id="272" r:id="rId26"/>
    <p:sldId id="273" r:id="rId27"/>
    <p:sldId id="283" r:id="rId28"/>
    <p:sldId id="274" r:id="rId29"/>
    <p:sldId id="289" r:id="rId30"/>
    <p:sldId id="275" r:id="rId31"/>
    <p:sldId id="276" r:id="rId32"/>
    <p:sldId id="290" r:id="rId33"/>
    <p:sldId id="277" r:id="rId34"/>
    <p:sldId id="29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25D8B8-316B-4BC0-B0CC-8DF0541B5D7D}"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10925-155D-4901-9A40-45CB4A860477}" type="slidenum">
              <a:rPr lang="en-US" smtClean="0"/>
              <a:pPr/>
              <a:t>‹#›</a:t>
            </a:fld>
            <a:endParaRPr lang="en-US"/>
          </a:p>
        </p:txBody>
      </p:sp>
    </p:spTree>
    <p:extLst>
      <p:ext uri="{BB962C8B-B14F-4D97-AF65-F5344CB8AC3E}">
        <p14:creationId xmlns:p14="http://schemas.microsoft.com/office/powerpoint/2010/main" val="179297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25D8B8-316B-4BC0-B0CC-8DF0541B5D7D}"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10925-155D-4901-9A40-45CB4A860477}" type="slidenum">
              <a:rPr lang="en-US" smtClean="0"/>
              <a:pPr/>
              <a:t>‹#›</a:t>
            </a:fld>
            <a:endParaRPr lang="en-US"/>
          </a:p>
        </p:txBody>
      </p:sp>
    </p:spTree>
    <p:extLst>
      <p:ext uri="{BB962C8B-B14F-4D97-AF65-F5344CB8AC3E}">
        <p14:creationId xmlns:p14="http://schemas.microsoft.com/office/powerpoint/2010/main" val="63006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25D8B8-316B-4BC0-B0CC-8DF0541B5D7D}"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10925-155D-4901-9A40-45CB4A860477}" type="slidenum">
              <a:rPr lang="en-US" smtClean="0"/>
              <a:pPr/>
              <a:t>‹#›</a:t>
            </a:fld>
            <a:endParaRPr lang="en-US"/>
          </a:p>
        </p:txBody>
      </p:sp>
    </p:spTree>
    <p:extLst>
      <p:ext uri="{BB962C8B-B14F-4D97-AF65-F5344CB8AC3E}">
        <p14:creationId xmlns:p14="http://schemas.microsoft.com/office/powerpoint/2010/main" val="353639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25D8B8-316B-4BC0-B0CC-8DF0541B5D7D}"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10925-155D-4901-9A40-45CB4A860477}" type="slidenum">
              <a:rPr lang="en-US" smtClean="0"/>
              <a:pPr/>
              <a:t>‹#›</a:t>
            </a:fld>
            <a:endParaRPr lang="en-US"/>
          </a:p>
        </p:txBody>
      </p:sp>
    </p:spTree>
    <p:extLst>
      <p:ext uri="{BB962C8B-B14F-4D97-AF65-F5344CB8AC3E}">
        <p14:creationId xmlns:p14="http://schemas.microsoft.com/office/powerpoint/2010/main" val="274650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25D8B8-316B-4BC0-B0CC-8DF0541B5D7D}"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10925-155D-4901-9A40-45CB4A860477}" type="slidenum">
              <a:rPr lang="en-US" smtClean="0"/>
              <a:pPr/>
              <a:t>‹#›</a:t>
            </a:fld>
            <a:endParaRPr lang="en-US"/>
          </a:p>
        </p:txBody>
      </p:sp>
    </p:spTree>
    <p:extLst>
      <p:ext uri="{BB962C8B-B14F-4D97-AF65-F5344CB8AC3E}">
        <p14:creationId xmlns:p14="http://schemas.microsoft.com/office/powerpoint/2010/main" val="351127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25D8B8-316B-4BC0-B0CC-8DF0541B5D7D}"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10925-155D-4901-9A40-45CB4A860477}" type="slidenum">
              <a:rPr lang="en-US" smtClean="0"/>
              <a:pPr/>
              <a:t>‹#›</a:t>
            </a:fld>
            <a:endParaRPr lang="en-US"/>
          </a:p>
        </p:txBody>
      </p:sp>
    </p:spTree>
    <p:extLst>
      <p:ext uri="{BB962C8B-B14F-4D97-AF65-F5344CB8AC3E}">
        <p14:creationId xmlns:p14="http://schemas.microsoft.com/office/powerpoint/2010/main" val="127581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25D8B8-316B-4BC0-B0CC-8DF0541B5D7D}"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10925-155D-4901-9A40-45CB4A860477}" type="slidenum">
              <a:rPr lang="en-US" smtClean="0"/>
              <a:pPr/>
              <a:t>‹#›</a:t>
            </a:fld>
            <a:endParaRPr lang="en-US"/>
          </a:p>
        </p:txBody>
      </p:sp>
    </p:spTree>
    <p:extLst>
      <p:ext uri="{BB962C8B-B14F-4D97-AF65-F5344CB8AC3E}">
        <p14:creationId xmlns:p14="http://schemas.microsoft.com/office/powerpoint/2010/main" val="3356334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25D8B8-316B-4BC0-B0CC-8DF0541B5D7D}"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10925-155D-4901-9A40-45CB4A860477}" type="slidenum">
              <a:rPr lang="en-US" smtClean="0"/>
              <a:pPr/>
              <a:t>‹#›</a:t>
            </a:fld>
            <a:endParaRPr lang="en-US"/>
          </a:p>
        </p:txBody>
      </p:sp>
    </p:spTree>
    <p:extLst>
      <p:ext uri="{BB962C8B-B14F-4D97-AF65-F5344CB8AC3E}">
        <p14:creationId xmlns:p14="http://schemas.microsoft.com/office/powerpoint/2010/main" val="1050223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5D8B8-316B-4BC0-B0CC-8DF0541B5D7D}"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10925-155D-4901-9A40-45CB4A860477}" type="slidenum">
              <a:rPr lang="en-US" smtClean="0"/>
              <a:pPr/>
              <a:t>‹#›</a:t>
            </a:fld>
            <a:endParaRPr lang="en-US"/>
          </a:p>
        </p:txBody>
      </p:sp>
    </p:spTree>
    <p:extLst>
      <p:ext uri="{BB962C8B-B14F-4D97-AF65-F5344CB8AC3E}">
        <p14:creationId xmlns:p14="http://schemas.microsoft.com/office/powerpoint/2010/main" val="75047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5D8B8-316B-4BC0-B0CC-8DF0541B5D7D}"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10925-155D-4901-9A40-45CB4A860477}" type="slidenum">
              <a:rPr lang="en-US" smtClean="0"/>
              <a:pPr/>
              <a:t>‹#›</a:t>
            </a:fld>
            <a:endParaRPr lang="en-US"/>
          </a:p>
        </p:txBody>
      </p:sp>
    </p:spTree>
    <p:extLst>
      <p:ext uri="{BB962C8B-B14F-4D97-AF65-F5344CB8AC3E}">
        <p14:creationId xmlns:p14="http://schemas.microsoft.com/office/powerpoint/2010/main" val="37930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25D8B8-316B-4BC0-B0CC-8DF0541B5D7D}"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10925-155D-4901-9A40-45CB4A860477}" type="slidenum">
              <a:rPr lang="en-US" smtClean="0"/>
              <a:pPr/>
              <a:t>‹#›</a:t>
            </a:fld>
            <a:endParaRPr lang="en-US"/>
          </a:p>
        </p:txBody>
      </p:sp>
    </p:spTree>
    <p:extLst>
      <p:ext uri="{BB962C8B-B14F-4D97-AF65-F5344CB8AC3E}">
        <p14:creationId xmlns:p14="http://schemas.microsoft.com/office/powerpoint/2010/main" val="107140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5D8B8-316B-4BC0-B0CC-8DF0541B5D7D}" type="datetimeFigureOut">
              <a:rPr lang="en-US" smtClean="0"/>
              <a:pPr/>
              <a:t>11/8/2021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10925-155D-4901-9A40-45CB4A860477}" type="slidenum">
              <a:rPr lang="en-US" smtClean="0"/>
              <a:pPr/>
              <a:t>‹#›</a:t>
            </a:fld>
            <a:endParaRPr lang="en-US"/>
          </a:p>
        </p:txBody>
      </p:sp>
    </p:spTree>
    <p:extLst>
      <p:ext uri="{BB962C8B-B14F-4D97-AF65-F5344CB8AC3E}">
        <p14:creationId xmlns:p14="http://schemas.microsoft.com/office/powerpoint/2010/main" val="37060216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446" y="648638"/>
            <a:ext cx="7772400" cy="2387600"/>
          </a:xfrm>
        </p:spPr>
        <p:txBody>
          <a:bodyPr>
            <a:normAutofit/>
          </a:bodyPr>
          <a:lstStyle/>
          <a:p>
            <a:r>
              <a:rPr lang="it-IT" dirty="0">
                <a:latin typeface="Arial" pitchFamily="34" charset="0"/>
                <a:cs typeface="Arial" pitchFamily="34" charset="0"/>
              </a:rPr>
              <a:t>Ancylostoma </a:t>
            </a:r>
            <a:r>
              <a:rPr lang="it-IT" dirty="0" smtClean="0">
                <a:latin typeface="Arial" pitchFamily="34" charset="0"/>
                <a:cs typeface="Arial" pitchFamily="34" charset="0"/>
              </a:rPr>
              <a:t>duodenale</a:t>
            </a:r>
            <a:endParaRPr lang="en-US"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US" dirty="0">
                <a:latin typeface="Arial" pitchFamily="34" charset="0"/>
                <a:cs typeface="Arial" pitchFamily="34" charset="0"/>
              </a:rPr>
              <a:t>Common </a:t>
            </a:r>
            <a:r>
              <a:rPr lang="en-US" dirty="0" smtClean="0">
                <a:latin typeface="Arial" pitchFamily="34" charset="0"/>
                <a:cs typeface="Arial" pitchFamily="34" charset="0"/>
              </a:rPr>
              <a:t>Name: </a:t>
            </a:r>
            <a:r>
              <a:rPr lang="en-US" dirty="0">
                <a:latin typeface="Arial" pitchFamily="34" charset="0"/>
                <a:cs typeface="Arial" pitchFamily="34" charset="0"/>
              </a:rPr>
              <a:t>The Old World hookworm. </a:t>
            </a:r>
          </a:p>
        </p:txBody>
      </p:sp>
      <p:sp>
        <p:nvSpPr>
          <p:cNvPr id="4" name="Rectangle 3"/>
          <p:cNvSpPr/>
          <p:nvPr/>
        </p:nvSpPr>
        <p:spPr>
          <a:xfrm>
            <a:off x="4181708" y="5257800"/>
            <a:ext cx="5107257" cy="738664"/>
          </a:xfrm>
          <a:prstGeom prst="rect">
            <a:avLst/>
          </a:prstGeom>
        </p:spPr>
        <p:txBody>
          <a:bodyPr wrap="square">
            <a:spAutoFit/>
          </a:bodyPr>
          <a:lstStyle/>
          <a:p>
            <a:pPr algn="ctr">
              <a:defRPr/>
            </a:pPr>
            <a:r>
              <a:rPr lang="en-US" sz="1400" b="1" dirty="0">
                <a:solidFill>
                  <a:srgbClr val="FFFF00"/>
                </a:solidFill>
                <a:latin typeface="Times New Roman" pitchFamily="18" charset="0"/>
                <a:cs typeface="Times New Roman" pitchFamily="18" charset="0"/>
              </a:rPr>
              <a:t>DR </a:t>
            </a:r>
            <a:r>
              <a:rPr lang="en-US" sz="1400" b="1" dirty="0" smtClean="0">
                <a:solidFill>
                  <a:srgbClr val="FFFF00"/>
                </a:solidFill>
                <a:latin typeface="Times New Roman" pitchFamily="18" charset="0"/>
                <a:cs typeface="Times New Roman" pitchFamily="18" charset="0"/>
              </a:rPr>
              <a:t>SOWMYA R.S.G</a:t>
            </a:r>
            <a:endParaRPr lang="en-US" sz="1400" b="1" dirty="0">
              <a:solidFill>
                <a:srgbClr val="FFFF00"/>
              </a:solidFill>
              <a:latin typeface="Times New Roman" pitchFamily="18" charset="0"/>
              <a:cs typeface="Times New Roman" pitchFamily="18" charset="0"/>
            </a:endParaRPr>
          </a:p>
          <a:p>
            <a:pPr algn="ctr">
              <a:defRPr/>
            </a:pPr>
            <a:r>
              <a:rPr lang="en-US" sz="1400" b="1" dirty="0">
                <a:solidFill>
                  <a:srgbClr val="FFFF00"/>
                </a:solidFill>
                <a:latin typeface="Times New Roman" pitchFamily="18" charset="0"/>
                <a:cs typeface="Times New Roman" pitchFamily="18" charset="0"/>
              </a:rPr>
              <a:t>DEPT OF PATHOLOGY AND MICROBIOLOGY </a:t>
            </a:r>
          </a:p>
          <a:p>
            <a:pPr algn="ctr">
              <a:defRPr/>
            </a:pPr>
            <a:r>
              <a:rPr lang="en-US" sz="1400" b="1" dirty="0">
                <a:solidFill>
                  <a:srgbClr val="FFFF00"/>
                </a:solidFill>
                <a:latin typeface="Times New Roman" pitchFamily="18" charset="0"/>
                <a:cs typeface="Times New Roman" pitchFamily="18" charset="0"/>
              </a:rPr>
              <a:t>SKHMC</a:t>
            </a:r>
            <a:endParaRPr lang="en-US" sz="14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882618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20505"/>
            <a:ext cx="7886700" cy="5656458"/>
          </a:xfrm>
        </p:spPr>
        <p:txBody>
          <a:bodyPr/>
          <a:lstStyle/>
          <a:p>
            <a:pPr algn="just">
              <a:lnSpc>
                <a:spcPct val="150000"/>
              </a:lnSpc>
            </a:pPr>
            <a:r>
              <a:rPr lang="en-US" dirty="0" smtClean="0"/>
              <a:t>Floats in saturated solution of common salt.</a:t>
            </a:r>
          </a:p>
          <a:p>
            <a:pPr algn="just">
              <a:lnSpc>
                <a:spcPct val="150000"/>
              </a:lnSpc>
            </a:pPr>
            <a:r>
              <a:rPr lang="en-US" dirty="0" smtClean="0"/>
              <a:t>The </a:t>
            </a:r>
            <a:r>
              <a:rPr lang="en-US" dirty="0"/>
              <a:t>eggs are first laid in an unsegmented stage and during their passage through the bowel, segmentation proceeds up to the 4-celled stage. The eggs, when passed out with the </a:t>
            </a:r>
            <a:r>
              <a:rPr lang="en-US" dirty="0" err="1"/>
              <a:t>faeces</a:t>
            </a:r>
            <a:r>
              <a:rPr lang="en-US" dirty="0"/>
              <a:t>, are not infective to man. </a:t>
            </a:r>
          </a:p>
        </p:txBody>
      </p:sp>
    </p:spTree>
    <p:extLst>
      <p:ext uri="{BB962C8B-B14F-4D97-AF65-F5344CB8AC3E}">
        <p14:creationId xmlns:p14="http://schemas.microsoft.com/office/powerpoint/2010/main" val="367560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Immunology</a:t>
            </a:r>
            <a:r>
              <a:rPr lang="en-US" dirty="0"/>
              <a:t>. </a:t>
            </a:r>
          </a:p>
        </p:txBody>
      </p:sp>
      <p:sp>
        <p:nvSpPr>
          <p:cNvPr id="3" name="Content Placeholder 2"/>
          <p:cNvSpPr>
            <a:spLocks noGrp="1"/>
          </p:cNvSpPr>
          <p:nvPr>
            <p:ph idx="1"/>
          </p:nvPr>
        </p:nvSpPr>
        <p:spPr>
          <a:xfrm>
            <a:off x="628650" y="1825625"/>
            <a:ext cx="7886700" cy="3407557"/>
          </a:xfrm>
        </p:spPr>
        <p:txBody>
          <a:bodyPr/>
          <a:lstStyle/>
          <a:p>
            <a:pPr algn="just">
              <a:lnSpc>
                <a:spcPct val="150000"/>
              </a:lnSpc>
            </a:pPr>
            <a:r>
              <a:rPr lang="en-US" dirty="0" smtClean="0"/>
              <a:t>In </a:t>
            </a:r>
            <a:r>
              <a:rPr lang="en-US" dirty="0"/>
              <a:t>endemic areas most patients have minimal intestinal infection and no significant symptoms of </a:t>
            </a:r>
            <a:r>
              <a:rPr lang="en-US" dirty="0" err="1"/>
              <a:t>anaemia</a:t>
            </a:r>
            <a:r>
              <a:rPr lang="en-US" dirty="0"/>
              <a:t> and this may be attributed to the </a:t>
            </a:r>
            <a:r>
              <a:rPr lang="en-US" dirty="0" smtClean="0"/>
              <a:t>development </a:t>
            </a:r>
            <a:r>
              <a:rPr lang="en-US" dirty="0"/>
              <a:t>of a partial immunity. </a:t>
            </a:r>
          </a:p>
        </p:txBody>
      </p:sp>
    </p:spTree>
    <p:extLst>
      <p:ext uri="{BB962C8B-B14F-4D97-AF65-F5344CB8AC3E}">
        <p14:creationId xmlns:p14="http://schemas.microsoft.com/office/powerpoint/2010/main" val="47560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Life</a:t>
            </a:r>
            <a:r>
              <a:rPr lang="en-US" dirty="0"/>
              <a:t> </a:t>
            </a:r>
            <a:r>
              <a:rPr lang="en-US" sz="3600" dirty="0"/>
              <a:t>Cycle</a:t>
            </a:r>
            <a:r>
              <a:rPr lang="en-US" dirty="0"/>
              <a:t>. </a:t>
            </a:r>
          </a:p>
        </p:txBody>
      </p:sp>
      <p:sp>
        <p:nvSpPr>
          <p:cNvPr id="3" name="Content Placeholder 2"/>
          <p:cNvSpPr>
            <a:spLocks noGrp="1"/>
          </p:cNvSpPr>
          <p:nvPr>
            <p:ph idx="1"/>
          </p:nvPr>
        </p:nvSpPr>
        <p:spPr>
          <a:xfrm>
            <a:off x="572380" y="1572407"/>
            <a:ext cx="7886700" cy="4351338"/>
          </a:xfrm>
        </p:spPr>
        <p:txBody>
          <a:bodyPr>
            <a:normAutofit/>
          </a:bodyPr>
          <a:lstStyle/>
          <a:p>
            <a:endParaRPr lang="en-US" dirty="0"/>
          </a:p>
          <a:p>
            <a:pPr algn="just">
              <a:lnSpc>
                <a:spcPct val="150000"/>
              </a:lnSpc>
            </a:pPr>
            <a:r>
              <a:rPr lang="en-US" dirty="0" smtClean="0"/>
              <a:t>No </a:t>
            </a:r>
            <a:r>
              <a:rPr lang="en-US" dirty="0"/>
              <a:t>intermediate host is required and like other helminths, multiplication of worms does not occur inside the human body. </a:t>
            </a:r>
            <a:endParaRPr lang="en-US" dirty="0" smtClean="0"/>
          </a:p>
          <a:p>
            <a:pPr algn="just">
              <a:lnSpc>
                <a:spcPct val="150000"/>
              </a:lnSpc>
            </a:pPr>
            <a:r>
              <a:rPr lang="en-US" dirty="0" smtClean="0"/>
              <a:t>Man </a:t>
            </a:r>
            <a:r>
              <a:rPr lang="en-US" dirty="0"/>
              <a:t>is the only </a:t>
            </a:r>
            <a:r>
              <a:rPr lang="en-US" dirty="0" smtClean="0"/>
              <a:t>definitive </a:t>
            </a:r>
            <a:r>
              <a:rPr lang="en-US" dirty="0"/>
              <a:t>host for A. </a:t>
            </a:r>
            <a:r>
              <a:rPr lang="en-US" dirty="0" err="1"/>
              <a:t>duodenale</a:t>
            </a:r>
            <a:r>
              <a:rPr lang="en-US" dirty="0"/>
              <a:t>. The following are the various stages of the life cycle </a:t>
            </a:r>
          </a:p>
        </p:txBody>
      </p:sp>
    </p:spTree>
    <p:extLst>
      <p:ext uri="{BB962C8B-B14F-4D97-AF65-F5344CB8AC3E}">
        <p14:creationId xmlns:p14="http://schemas.microsoft.com/office/powerpoint/2010/main" val="266192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124" y="1364567"/>
            <a:ext cx="7886700" cy="3390314"/>
          </a:xfrm>
        </p:spPr>
        <p:txBody>
          <a:bodyPr>
            <a:normAutofit/>
          </a:bodyPr>
          <a:lstStyle/>
          <a:p>
            <a:pPr algn="just">
              <a:lnSpc>
                <a:spcPct val="150000"/>
              </a:lnSpc>
              <a:buNone/>
            </a:pPr>
            <a:r>
              <a:rPr lang="en-US" dirty="0">
                <a:solidFill>
                  <a:srgbClr val="FFFF00"/>
                </a:solidFill>
              </a:rPr>
              <a:t>STAGE 1</a:t>
            </a:r>
            <a:r>
              <a:rPr lang="en-US" dirty="0" smtClean="0"/>
              <a:t>. -  </a:t>
            </a:r>
            <a:r>
              <a:rPr lang="en-US" dirty="0">
                <a:solidFill>
                  <a:srgbClr val="FFFF00"/>
                </a:solidFill>
              </a:rPr>
              <a:t>Passage of Eggs from the Infected Host. </a:t>
            </a:r>
            <a:r>
              <a:rPr lang="en-US" dirty="0" smtClean="0">
                <a:solidFill>
                  <a:srgbClr val="FFFF00"/>
                </a:solidFill>
              </a:rPr>
              <a:t>		</a:t>
            </a:r>
            <a:r>
              <a:rPr lang="en-US" dirty="0" smtClean="0"/>
              <a:t>The </a:t>
            </a:r>
            <a:r>
              <a:rPr lang="en-US" dirty="0"/>
              <a:t>eggs, containing segmented ova with 4 </a:t>
            </a:r>
            <a:r>
              <a:rPr lang="en-US" dirty="0" err="1"/>
              <a:t>blastomeres</a:t>
            </a:r>
            <a:r>
              <a:rPr lang="en-US" dirty="0"/>
              <a:t>, are passed out in the </a:t>
            </a:r>
            <a:r>
              <a:rPr lang="en-US" dirty="0" err="1"/>
              <a:t>faeces</a:t>
            </a:r>
            <a:r>
              <a:rPr lang="en-US" dirty="0"/>
              <a:t> of the human host. </a:t>
            </a:r>
          </a:p>
          <a:p>
            <a:endParaRPr lang="en-US" dirty="0"/>
          </a:p>
        </p:txBody>
      </p:sp>
    </p:spTree>
    <p:extLst>
      <p:ext uri="{BB962C8B-B14F-4D97-AF65-F5344CB8AC3E}">
        <p14:creationId xmlns:p14="http://schemas.microsoft.com/office/powerpoint/2010/main" val="216390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6" y="422032"/>
            <a:ext cx="8764172" cy="6035040"/>
          </a:xfrm>
        </p:spPr>
        <p:txBody>
          <a:bodyPr/>
          <a:lstStyle/>
          <a:p>
            <a:pPr algn="just">
              <a:lnSpc>
                <a:spcPct val="150000"/>
              </a:lnSpc>
              <a:buNone/>
            </a:pPr>
            <a:r>
              <a:rPr lang="en-US" dirty="0" smtClean="0">
                <a:solidFill>
                  <a:srgbClr val="FFFF00"/>
                </a:solidFill>
              </a:rPr>
              <a:t>STAGE 2. Development in Soil</a:t>
            </a:r>
            <a:r>
              <a:rPr lang="en-US" dirty="0" smtClean="0"/>
              <a:t>. </a:t>
            </a:r>
          </a:p>
          <a:p>
            <a:pPr algn="just">
              <a:lnSpc>
                <a:spcPct val="150000"/>
              </a:lnSpc>
              <a:buNone/>
            </a:pPr>
            <a:r>
              <a:rPr lang="en-US" dirty="0" smtClean="0"/>
              <a:t>			From each egg a </a:t>
            </a:r>
            <a:r>
              <a:rPr lang="en-US" dirty="0" err="1" smtClean="0">
                <a:solidFill>
                  <a:srgbClr val="00B0F0"/>
                </a:solidFill>
              </a:rPr>
              <a:t>rhabditiform</a:t>
            </a:r>
            <a:r>
              <a:rPr lang="en-US" dirty="0" smtClean="0">
                <a:solidFill>
                  <a:srgbClr val="00B0F0"/>
                </a:solidFill>
              </a:rPr>
              <a:t> larva </a:t>
            </a:r>
            <a:r>
              <a:rPr lang="en-US" dirty="0" smtClean="0"/>
              <a:t>(250 </a:t>
            </a:r>
            <a:r>
              <a:rPr lang="el-GR" dirty="0" smtClean="0"/>
              <a:t>μ</a:t>
            </a:r>
            <a:r>
              <a:rPr lang="en-US" dirty="0" smtClean="0"/>
              <a:t>m in length) hatches out in the soil in about 48 hours. The </a:t>
            </a:r>
            <a:r>
              <a:rPr lang="en-US" dirty="0" err="1" smtClean="0"/>
              <a:t>rhabditiform</a:t>
            </a:r>
            <a:r>
              <a:rPr lang="en-US" dirty="0" smtClean="0"/>
              <a:t> larva </a:t>
            </a:r>
            <a:r>
              <a:rPr lang="en-US" dirty="0" err="1" smtClean="0"/>
              <a:t>moults</a:t>
            </a:r>
            <a:r>
              <a:rPr lang="en-US" dirty="0" smtClean="0"/>
              <a:t> twice, on the third day and the fifth day. It then develops into a </a:t>
            </a:r>
            <a:r>
              <a:rPr lang="en-US" dirty="0" err="1" smtClean="0">
                <a:solidFill>
                  <a:srgbClr val="00B0F0"/>
                </a:solidFill>
              </a:rPr>
              <a:t>filariform</a:t>
            </a:r>
            <a:r>
              <a:rPr lang="en-US" dirty="0" smtClean="0">
                <a:solidFill>
                  <a:srgbClr val="00B0F0"/>
                </a:solidFill>
              </a:rPr>
              <a:t> larva </a:t>
            </a:r>
            <a:r>
              <a:rPr lang="en-US" dirty="0" smtClean="0"/>
              <a:t>(500 to 600 um in length), </a:t>
            </a:r>
            <a:r>
              <a:rPr lang="en-US" b="1" dirty="0" smtClean="0">
                <a:solidFill>
                  <a:srgbClr val="FFFF00"/>
                </a:solidFill>
              </a:rPr>
              <a:t>the infective stage of the parasite</a:t>
            </a:r>
            <a:r>
              <a:rPr lang="en-US" dirty="0" smtClean="0"/>
              <a:t>. The time taken for development from eggs to </a:t>
            </a:r>
            <a:r>
              <a:rPr lang="en-US" dirty="0" err="1" smtClean="0"/>
              <a:t>filariform</a:t>
            </a:r>
            <a:r>
              <a:rPr lang="en-US" dirty="0" smtClean="0"/>
              <a:t> larvae is on an average 8 to 10 days.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462" t="5187" r="6886" b="3161"/>
          <a:stretch/>
        </p:blipFill>
        <p:spPr>
          <a:xfrm rot="5400000">
            <a:off x="1023804" y="-1023045"/>
            <a:ext cx="6857240" cy="8904853"/>
          </a:xfrm>
        </p:spPr>
      </p:pic>
    </p:spTree>
    <p:extLst>
      <p:ext uri="{BB962C8B-B14F-4D97-AF65-F5344CB8AC3E}">
        <p14:creationId xmlns:p14="http://schemas.microsoft.com/office/powerpoint/2010/main" val="2780914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6" y="900332"/>
            <a:ext cx="8693834" cy="4572001"/>
          </a:xfrm>
        </p:spPr>
        <p:txBody>
          <a:bodyPr>
            <a:normAutofit/>
          </a:bodyPr>
          <a:lstStyle/>
          <a:p>
            <a:endParaRPr lang="en-US" dirty="0"/>
          </a:p>
          <a:p>
            <a:pPr algn="just">
              <a:lnSpc>
                <a:spcPct val="170000"/>
              </a:lnSpc>
              <a:buNone/>
            </a:pPr>
            <a:r>
              <a:rPr lang="en-US" dirty="0">
                <a:solidFill>
                  <a:srgbClr val="FFFF00"/>
                </a:solidFill>
              </a:rPr>
              <a:t>STAGE 3. </a:t>
            </a:r>
            <a:r>
              <a:rPr lang="en-US" dirty="0" smtClean="0">
                <a:solidFill>
                  <a:srgbClr val="FFFF00"/>
                </a:solidFill>
              </a:rPr>
              <a:t>      -       Entrance </a:t>
            </a:r>
            <a:r>
              <a:rPr lang="en-US" dirty="0">
                <a:solidFill>
                  <a:srgbClr val="FFFF00"/>
                </a:solidFill>
              </a:rPr>
              <a:t>into a New Host. </a:t>
            </a:r>
            <a:endParaRPr lang="en-US" dirty="0" smtClean="0">
              <a:solidFill>
                <a:srgbClr val="FFFF00"/>
              </a:solidFill>
            </a:endParaRPr>
          </a:p>
          <a:p>
            <a:pPr algn="just">
              <a:lnSpc>
                <a:spcPct val="170000"/>
              </a:lnSpc>
            </a:pPr>
            <a:r>
              <a:rPr lang="en-US" b="1" dirty="0" smtClean="0">
                <a:solidFill>
                  <a:srgbClr val="FFFF00"/>
                </a:solidFill>
              </a:rPr>
              <a:t>The </a:t>
            </a:r>
            <a:r>
              <a:rPr lang="en-US" b="1" dirty="0">
                <a:solidFill>
                  <a:srgbClr val="FFFF00"/>
                </a:solidFill>
              </a:rPr>
              <a:t>filariform larvae are infective to man</a:t>
            </a:r>
            <a:r>
              <a:rPr lang="en-US" dirty="0"/>
              <a:t>. The larvae cast off their sheaths and gain entrance to the body by penetrating the skin. </a:t>
            </a:r>
            <a:endParaRPr lang="en-US" dirty="0">
              <a:solidFill>
                <a:srgbClr val="FFFF00"/>
              </a:solidFill>
            </a:endParaRPr>
          </a:p>
          <a:p>
            <a:pPr algn="just">
              <a:lnSpc>
                <a:spcPct val="170000"/>
              </a:lnSpc>
            </a:pPr>
            <a:endParaRPr lang="en-US" dirty="0"/>
          </a:p>
        </p:txBody>
      </p:sp>
    </p:spTree>
    <p:extLst>
      <p:ext uri="{BB962C8B-B14F-4D97-AF65-F5344CB8AC3E}">
        <p14:creationId xmlns:p14="http://schemas.microsoft.com/office/powerpoint/2010/main" val="200326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25" y="225082"/>
            <a:ext cx="8454683" cy="6246055"/>
          </a:xfrm>
        </p:spPr>
        <p:txBody>
          <a:bodyPr>
            <a:normAutofit fontScale="85000" lnSpcReduction="20000"/>
          </a:bodyPr>
          <a:lstStyle/>
          <a:p>
            <a:pPr algn="just">
              <a:lnSpc>
                <a:spcPct val="170000"/>
              </a:lnSpc>
              <a:buNone/>
            </a:pPr>
            <a:r>
              <a:rPr lang="en-US" dirty="0" smtClean="0">
                <a:solidFill>
                  <a:srgbClr val="FFFF00"/>
                </a:solidFill>
              </a:rPr>
              <a:t>STAGE 4.     - Migration</a:t>
            </a:r>
            <a:r>
              <a:rPr lang="en-US" dirty="0" smtClean="0"/>
              <a:t>. </a:t>
            </a:r>
          </a:p>
          <a:p>
            <a:pPr algn="just">
              <a:lnSpc>
                <a:spcPct val="170000"/>
              </a:lnSpc>
            </a:pPr>
            <a:r>
              <a:rPr lang="en-US" dirty="0" smtClean="0"/>
              <a:t>On reaching the subcutaneous tissues, the larvae enter into the </a:t>
            </a:r>
            <a:r>
              <a:rPr lang="en-US" dirty="0" err="1" smtClean="0"/>
              <a:t>lymphatics</a:t>
            </a:r>
            <a:r>
              <a:rPr lang="en-US" dirty="0" smtClean="0"/>
              <a:t> or small </a:t>
            </a:r>
            <a:r>
              <a:rPr lang="en-US" dirty="0" err="1" smtClean="0"/>
              <a:t>venules</a:t>
            </a:r>
            <a:r>
              <a:rPr lang="en-US" dirty="0" smtClean="0"/>
              <a:t>. </a:t>
            </a:r>
          </a:p>
          <a:p>
            <a:pPr algn="just">
              <a:lnSpc>
                <a:spcPct val="170000"/>
              </a:lnSpc>
            </a:pPr>
            <a:r>
              <a:rPr lang="en-US" dirty="0" smtClean="0"/>
              <a:t>They pass through the lymph-vascular system into the venous circulation and are carried via the right heart into the pulmonary capillaries, where they break through the capillary walls and enter into the alveolar spaces. </a:t>
            </a:r>
          </a:p>
          <a:p>
            <a:pPr algn="just">
              <a:lnSpc>
                <a:spcPct val="170000"/>
              </a:lnSpc>
            </a:pPr>
            <a:r>
              <a:rPr lang="en-US" dirty="0" smtClean="0"/>
              <a:t>They then migrate on to the bronchi, trachea and larynx, crawl over the epiglottis to the back of the pharynx and are ultimately swallowed. The period taken for such migration is about 10 days. </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6948"/>
            <a:ext cx="8332470" cy="6330461"/>
          </a:xfrm>
        </p:spPr>
        <p:txBody>
          <a:bodyPr>
            <a:normAutofit/>
          </a:bodyPr>
          <a:lstStyle/>
          <a:p>
            <a:endParaRPr lang="en-US" dirty="0"/>
          </a:p>
          <a:p>
            <a:pPr algn="just">
              <a:lnSpc>
                <a:spcPct val="150000"/>
              </a:lnSpc>
              <a:buNone/>
            </a:pPr>
            <a:r>
              <a:rPr lang="en-US" dirty="0">
                <a:solidFill>
                  <a:srgbClr val="FFFF00"/>
                </a:solidFill>
              </a:rPr>
              <a:t>STAGE 5. </a:t>
            </a:r>
            <a:r>
              <a:rPr lang="en-US" dirty="0" smtClean="0">
                <a:solidFill>
                  <a:srgbClr val="FFFF00"/>
                </a:solidFill>
              </a:rPr>
              <a:t>   -    </a:t>
            </a:r>
            <a:r>
              <a:rPr lang="en-US" dirty="0" err="1" smtClean="0">
                <a:solidFill>
                  <a:srgbClr val="FFFF00"/>
                </a:solidFill>
              </a:rPr>
              <a:t>Localisation</a:t>
            </a:r>
            <a:r>
              <a:rPr lang="en-US" dirty="0" smtClean="0">
                <a:solidFill>
                  <a:srgbClr val="FFFF00"/>
                </a:solidFill>
              </a:rPr>
              <a:t> </a:t>
            </a:r>
            <a:r>
              <a:rPr lang="en-US" dirty="0">
                <a:solidFill>
                  <a:srgbClr val="FFFF00"/>
                </a:solidFill>
              </a:rPr>
              <a:t>and Laying of </a:t>
            </a:r>
            <a:r>
              <a:rPr lang="en-US" dirty="0" smtClean="0">
                <a:solidFill>
                  <a:srgbClr val="FFFF00"/>
                </a:solidFill>
              </a:rPr>
              <a:t>Eggs</a:t>
            </a:r>
          </a:p>
          <a:p>
            <a:pPr algn="just">
              <a:lnSpc>
                <a:spcPct val="150000"/>
              </a:lnSpc>
            </a:pPr>
            <a:r>
              <a:rPr lang="en-US" dirty="0" smtClean="0">
                <a:solidFill>
                  <a:srgbClr val="FFFF00"/>
                </a:solidFill>
              </a:rPr>
              <a:t> </a:t>
            </a:r>
            <a:r>
              <a:rPr lang="en-US" dirty="0"/>
              <a:t>The growing larvae settle down in the small intestine, undergo a fourth </a:t>
            </a:r>
            <a:r>
              <a:rPr lang="en-US" dirty="0" err="1"/>
              <a:t>moulting</a:t>
            </a:r>
            <a:r>
              <a:rPr lang="en-US" dirty="0"/>
              <a:t> and develop into adolescent worms. </a:t>
            </a:r>
            <a:endParaRPr lang="en-US" dirty="0" smtClean="0"/>
          </a:p>
          <a:p>
            <a:pPr algn="just">
              <a:lnSpc>
                <a:spcPct val="150000"/>
              </a:lnSpc>
            </a:pPr>
            <a:r>
              <a:rPr lang="en-US" dirty="0" smtClean="0"/>
              <a:t>At </a:t>
            </a:r>
            <a:r>
              <a:rPr lang="en-US" dirty="0"/>
              <a:t>this stage, the provisional toothless buccal capsule, formed previously, is cast off and the definitive buccal capsule complete with teeth, is formed. </a:t>
            </a:r>
            <a:endParaRPr lang="en-US" dirty="0" smtClean="0"/>
          </a:p>
          <a:p>
            <a:endParaRPr lang="en-US" dirty="0"/>
          </a:p>
        </p:txBody>
      </p:sp>
    </p:spTree>
    <p:extLst>
      <p:ext uri="{BB962C8B-B14F-4D97-AF65-F5344CB8AC3E}">
        <p14:creationId xmlns:p14="http://schemas.microsoft.com/office/powerpoint/2010/main" val="148694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312" y="1209822"/>
            <a:ext cx="7886700" cy="4037427"/>
          </a:xfrm>
        </p:spPr>
        <p:txBody>
          <a:bodyPr>
            <a:normAutofit lnSpcReduction="10000"/>
          </a:bodyPr>
          <a:lstStyle/>
          <a:p>
            <a:pPr algn="just">
              <a:lnSpc>
                <a:spcPct val="150000"/>
              </a:lnSpc>
            </a:pPr>
            <a:r>
              <a:rPr lang="en-US" dirty="0" smtClean="0"/>
              <a:t>In 3 to 4 weeks’ time, they are sexually mature and the </a:t>
            </a:r>
            <a:r>
              <a:rPr lang="en-US" dirty="0" err="1" smtClean="0"/>
              <a:t>fertilised</a:t>
            </a:r>
            <a:r>
              <a:rPr lang="en-US" dirty="0" smtClean="0"/>
              <a:t> females begin to lay eggs in the </a:t>
            </a:r>
            <a:r>
              <a:rPr lang="en-US" dirty="0" err="1" smtClean="0"/>
              <a:t>faeces</a:t>
            </a:r>
            <a:r>
              <a:rPr lang="en-US" dirty="0" smtClean="0"/>
              <a:t>. The cycle is thus repeated.</a:t>
            </a:r>
          </a:p>
          <a:p>
            <a:pPr algn="just">
              <a:lnSpc>
                <a:spcPct val="150000"/>
              </a:lnSpc>
            </a:pPr>
            <a:r>
              <a:rPr lang="en-US" dirty="0" smtClean="0"/>
              <a:t> The interval between the time of skin infection and the first appearance of eggs in the </a:t>
            </a:r>
            <a:r>
              <a:rPr lang="en-US" dirty="0" err="1" smtClean="0"/>
              <a:t>faeces</a:t>
            </a:r>
            <a:r>
              <a:rPr lang="en-US" dirty="0" smtClean="0"/>
              <a:t>, is about </a:t>
            </a:r>
            <a:r>
              <a:rPr lang="en-US" dirty="0" smtClean="0">
                <a:solidFill>
                  <a:srgbClr val="FFFF00"/>
                </a:solidFill>
              </a:rPr>
              <a:t>6 weeks</a:t>
            </a:r>
            <a:r>
              <a:rPr lang="en-US" dirty="0" smtClean="0"/>
              <a:t>. </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Geographical Distribution. </a:t>
            </a:r>
          </a:p>
        </p:txBody>
      </p:sp>
      <p:sp>
        <p:nvSpPr>
          <p:cNvPr id="3" name="Content Placeholder 2"/>
          <p:cNvSpPr>
            <a:spLocks noGrp="1"/>
          </p:cNvSpPr>
          <p:nvPr>
            <p:ph idx="1"/>
          </p:nvPr>
        </p:nvSpPr>
        <p:spPr/>
        <p:txBody>
          <a:bodyPr/>
          <a:lstStyle/>
          <a:p>
            <a:pPr algn="just">
              <a:lnSpc>
                <a:spcPct val="150000"/>
              </a:lnSpc>
              <a:buNone/>
            </a:pPr>
            <a:r>
              <a:rPr lang="en-US" dirty="0" smtClean="0">
                <a:latin typeface="Arial Narrow" pitchFamily="34" charset="0"/>
              </a:rPr>
              <a:t>It </a:t>
            </a:r>
            <a:r>
              <a:rPr lang="en-US" dirty="0">
                <a:latin typeface="Arial Narrow" pitchFamily="34" charset="0"/>
              </a:rPr>
              <a:t>is found in Europe, North Africa (specially prevalent in Egypt), India (Punjab and Uttar Pradesh), Sri Lanka, Central and North China, Pacific Islands and Southern States of America. </a:t>
            </a:r>
          </a:p>
        </p:txBody>
      </p:sp>
    </p:spTree>
    <p:extLst>
      <p:ext uri="{BB962C8B-B14F-4D97-AF65-F5344CB8AC3E}">
        <p14:creationId xmlns:p14="http://schemas.microsoft.com/office/powerpoint/2010/main" val="211772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2635055" cy="929102"/>
          </a:xfrm>
        </p:spPr>
        <p:txBody>
          <a:bodyPr>
            <a:normAutofit/>
          </a:bodyPr>
          <a:lstStyle/>
          <a:p>
            <a:r>
              <a:rPr lang="en-US" sz="3200" dirty="0" smtClean="0"/>
              <a:t>Pathogenesis</a:t>
            </a:r>
            <a:r>
              <a:rPr lang="en-US" dirty="0" smtClean="0"/>
              <a:t> </a:t>
            </a:r>
            <a:endParaRPr lang="en-US" dirty="0"/>
          </a:p>
        </p:txBody>
      </p:sp>
      <p:sp>
        <p:nvSpPr>
          <p:cNvPr id="3" name="Content Placeholder 2"/>
          <p:cNvSpPr>
            <a:spLocks noGrp="1"/>
          </p:cNvSpPr>
          <p:nvPr>
            <p:ph idx="1"/>
          </p:nvPr>
        </p:nvSpPr>
        <p:spPr>
          <a:xfrm>
            <a:off x="600514" y="1080037"/>
            <a:ext cx="8374673" cy="5447372"/>
          </a:xfrm>
        </p:spPr>
        <p:txBody>
          <a:bodyPr>
            <a:normAutofit/>
          </a:bodyPr>
          <a:lstStyle/>
          <a:p>
            <a:pPr>
              <a:buNone/>
            </a:pPr>
            <a:r>
              <a:rPr lang="en-US" sz="2400" dirty="0" smtClean="0">
                <a:solidFill>
                  <a:srgbClr val="FFFF00"/>
                </a:solidFill>
              </a:rPr>
              <a:t>1. PATHOGENIC EFFECTS CAUSED BY ANCYLOSTOME LARVAE </a:t>
            </a:r>
            <a:endParaRPr lang="en-US" dirty="0">
              <a:solidFill>
                <a:srgbClr val="FFFF00"/>
              </a:solidFill>
            </a:endParaRPr>
          </a:p>
          <a:p>
            <a:pPr>
              <a:buNone/>
            </a:pPr>
            <a:r>
              <a:rPr lang="en-US" sz="2400" dirty="0"/>
              <a:t>(a) </a:t>
            </a:r>
            <a:r>
              <a:rPr lang="en-US" sz="2400" b="1" dirty="0"/>
              <a:t>LESIONS IN THE SKIN</a:t>
            </a:r>
            <a:r>
              <a:rPr lang="en-US" sz="2400" dirty="0" smtClean="0"/>
              <a:t>:</a:t>
            </a:r>
          </a:p>
          <a:p>
            <a:pPr marL="971550" lvl="1" indent="-514350">
              <a:buAutoNum type="romanLcParenBoth"/>
            </a:pPr>
            <a:r>
              <a:rPr lang="en-US" dirty="0" err="1" smtClean="0"/>
              <a:t>Ancylostome</a:t>
            </a:r>
            <a:r>
              <a:rPr lang="en-US" dirty="0" smtClean="0"/>
              <a:t> </a:t>
            </a:r>
            <a:r>
              <a:rPr lang="en-US" dirty="0"/>
              <a:t>dermatitis and </a:t>
            </a:r>
            <a:endParaRPr lang="en-US" dirty="0" smtClean="0"/>
          </a:p>
          <a:p>
            <a:pPr marL="971550" lvl="1" indent="-514350">
              <a:buAutoNum type="romanLcParenBoth"/>
            </a:pPr>
            <a:r>
              <a:rPr lang="en-US" dirty="0" smtClean="0"/>
              <a:t> </a:t>
            </a:r>
            <a:r>
              <a:rPr lang="en-US" dirty="0"/>
              <a:t>Creeping eruption. </a:t>
            </a:r>
            <a:endParaRPr lang="en-US" dirty="0">
              <a:solidFill>
                <a:srgbClr val="FFFF00"/>
              </a:solidFill>
            </a:endParaRPr>
          </a:p>
          <a:p>
            <a:pPr marL="514350" indent="-514350">
              <a:buNone/>
            </a:pPr>
            <a:r>
              <a:rPr lang="en-US" sz="2400" b="1" dirty="0" smtClean="0"/>
              <a:t>(b) ANCYLOSTOME </a:t>
            </a:r>
            <a:r>
              <a:rPr lang="en-US" sz="2400" b="1" dirty="0"/>
              <a:t>DERMATITIS OR GROUND </a:t>
            </a:r>
            <a:r>
              <a:rPr lang="en-US" sz="2400" b="1" dirty="0" smtClean="0"/>
              <a:t>ITCH.</a:t>
            </a:r>
          </a:p>
          <a:p>
            <a:pPr marL="514350" indent="-514350" algn="just">
              <a:lnSpc>
                <a:spcPct val="150000"/>
              </a:lnSpc>
              <a:buNone/>
            </a:pPr>
            <a:r>
              <a:rPr lang="en-US" sz="2400" b="1" dirty="0" smtClean="0"/>
              <a:t>			</a:t>
            </a:r>
            <a:r>
              <a:rPr lang="en-US" sz="2400" dirty="0" smtClean="0"/>
              <a:t>Occurs </a:t>
            </a:r>
            <a:r>
              <a:rPr lang="en-US" sz="2400" dirty="0"/>
              <a:t>at the site of entry. It is more commonly seen with </a:t>
            </a:r>
            <a:r>
              <a:rPr lang="en-US" sz="2400" dirty="0" err="1"/>
              <a:t>Necator</a:t>
            </a:r>
            <a:r>
              <a:rPr lang="en-US" sz="2400" dirty="0"/>
              <a:t> infection than with </a:t>
            </a:r>
            <a:r>
              <a:rPr lang="en-US" sz="2400" dirty="0" err="1"/>
              <a:t>Ancylostoma</a:t>
            </a:r>
            <a:r>
              <a:rPr lang="en-US" sz="2400" dirty="0"/>
              <a:t> and generally disappears in the course of one to two weeks’ time. </a:t>
            </a:r>
            <a:r>
              <a:rPr lang="en-US" sz="2400" dirty="0" smtClean="0"/>
              <a:t>The </a:t>
            </a:r>
            <a:r>
              <a:rPr lang="en-US" sz="2400" dirty="0"/>
              <a:t>skin lesion precedes the general symptoms of </a:t>
            </a:r>
            <a:r>
              <a:rPr lang="en-US" sz="2400" dirty="0" err="1"/>
              <a:t>ancylostomiasis</a:t>
            </a:r>
            <a:r>
              <a:rPr lang="en-US" sz="2400" dirty="0"/>
              <a:t> by 2 to 4 months. </a:t>
            </a:r>
          </a:p>
        </p:txBody>
      </p:sp>
    </p:spTree>
    <p:extLst>
      <p:ext uri="{BB962C8B-B14F-4D97-AF65-F5344CB8AC3E}">
        <p14:creationId xmlns:p14="http://schemas.microsoft.com/office/powerpoint/2010/main" val="79271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3450981" cy="844696"/>
          </a:xfrm>
        </p:spPr>
        <p:txBody>
          <a:bodyPr>
            <a:normAutofit/>
          </a:bodyPr>
          <a:lstStyle/>
          <a:p>
            <a:r>
              <a:rPr lang="en-US" sz="2400" dirty="0" smtClean="0"/>
              <a:t>CREEPING</a:t>
            </a:r>
            <a:r>
              <a:rPr lang="en-US" dirty="0" smtClean="0"/>
              <a:t> </a:t>
            </a:r>
            <a:r>
              <a:rPr lang="en-US" sz="2400" dirty="0"/>
              <a:t>ERUPTION</a:t>
            </a:r>
            <a:r>
              <a:rPr lang="en-US" dirty="0"/>
              <a:t> </a:t>
            </a:r>
          </a:p>
        </p:txBody>
      </p:sp>
      <p:sp>
        <p:nvSpPr>
          <p:cNvPr id="3" name="Content Placeholder 2"/>
          <p:cNvSpPr>
            <a:spLocks noGrp="1"/>
          </p:cNvSpPr>
          <p:nvPr>
            <p:ph idx="1"/>
          </p:nvPr>
        </p:nvSpPr>
        <p:spPr>
          <a:xfrm>
            <a:off x="196948" y="1262917"/>
            <a:ext cx="8665698" cy="5292628"/>
          </a:xfrm>
        </p:spPr>
        <p:txBody>
          <a:bodyPr>
            <a:normAutofit fontScale="92500" lnSpcReduction="10000"/>
          </a:bodyPr>
          <a:lstStyle/>
          <a:p>
            <a:pPr algn="just">
              <a:lnSpc>
                <a:spcPct val="150000"/>
              </a:lnSpc>
              <a:buNone/>
            </a:pPr>
            <a:r>
              <a:rPr lang="en-US" dirty="0" smtClean="0"/>
              <a:t>		It is </a:t>
            </a:r>
            <a:r>
              <a:rPr lang="en-US" dirty="0"/>
              <a:t>a condition in which the </a:t>
            </a:r>
            <a:r>
              <a:rPr lang="en-US" dirty="0" err="1"/>
              <a:t>filariforrn</a:t>
            </a:r>
            <a:r>
              <a:rPr lang="en-US" dirty="0"/>
              <a:t> larvae wander about through the skin in an aimless manner for several weeks and months (up to 2 years), producing a reddish itchy papule along the path traversed by the larvae (termed “larva </a:t>
            </a:r>
            <a:r>
              <a:rPr lang="en-US" dirty="0" err="1"/>
              <a:t>migrans</a:t>
            </a:r>
            <a:r>
              <a:rPr lang="en-US" dirty="0"/>
              <a:t>”). This is particularly seen with those species of parasites (A. </a:t>
            </a:r>
            <a:r>
              <a:rPr lang="en-US" dirty="0" err="1"/>
              <a:t>braziliense</a:t>
            </a:r>
            <a:r>
              <a:rPr lang="en-US" dirty="0"/>
              <a:t> and A. </a:t>
            </a:r>
            <a:r>
              <a:rPr lang="en-US" dirty="0" err="1"/>
              <a:t>caninum</a:t>
            </a:r>
            <a:r>
              <a:rPr lang="en-US" dirty="0"/>
              <a:t>) which are not adapted to man and therefore after having penetrated the skin layers, cannot proceed to normal development in the small bowel. </a:t>
            </a:r>
          </a:p>
          <a:p>
            <a:endParaRPr lang="en-US" dirty="0"/>
          </a:p>
        </p:txBody>
      </p:sp>
    </p:spTree>
    <p:extLst>
      <p:ext uri="{BB962C8B-B14F-4D97-AF65-F5344CB8AC3E}">
        <p14:creationId xmlns:p14="http://schemas.microsoft.com/office/powerpoint/2010/main" val="3808810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076" t="4680" b="1135"/>
          <a:stretch/>
        </p:blipFill>
        <p:spPr>
          <a:xfrm rot="5400000">
            <a:off x="1454960" y="-1001378"/>
            <a:ext cx="6177811" cy="8637566"/>
          </a:xfrm>
        </p:spPr>
      </p:pic>
    </p:spTree>
    <p:extLst>
      <p:ext uri="{BB962C8B-B14F-4D97-AF65-F5344CB8AC3E}">
        <p14:creationId xmlns:p14="http://schemas.microsoft.com/office/powerpoint/2010/main" val="584844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625" y="379828"/>
            <a:ext cx="8177725" cy="5797135"/>
          </a:xfrm>
        </p:spPr>
        <p:txBody>
          <a:bodyPr>
            <a:normAutofit/>
          </a:bodyPr>
          <a:lstStyle/>
          <a:p>
            <a:pPr>
              <a:buNone/>
            </a:pPr>
            <a:r>
              <a:rPr lang="en-US" dirty="0">
                <a:solidFill>
                  <a:srgbClr val="FFFF00"/>
                </a:solidFill>
              </a:rPr>
              <a:t>(b) LESIONS IN THE LUNGS. </a:t>
            </a:r>
            <a:endParaRPr lang="en-US" dirty="0" smtClean="0">
              <a:solidFill>
                <a:srgbClr val="FFFF00"/>
              </a:solidFill>
            </a:endParaRPr>
          </a:p>
          <a:p>
            <a:pPr lvl="2" algn="just">
              <a:lnSpc>
                <a:spcPct val="150000"/>
              </a:lnSpc>
            </a:pPr>
            <a:r>
              <a:rPr lang="en-US" sz="2800" dirty="0" smtClean="0"/>
              <a:t>Bronchitis </a:t>
            </a:r>
            <a:r>
              <a:rPr lang="en-US" sz="2800" dirty="0"/>
              <a:t>and </a:t>
            </a:r>
            <a:r>
              <a:rPr lang="en-US" sz="2800" dirty="0" err="1"/>
              <a:t>broncho</a:t>
            </a:r>
            <a:r>
              <a:rPr lang="en-US" sz="2800" dirty="0"/>
              <a:t>-pneumonia may occur when the larvae break through the pulmonary capillaries and enter alveolar Spaces </a:t>
            </a:r>
            <a:r>
              <a:rPr lang="en-US" sz="2800" dirty="0" smtClean="0"/>
              <a:t>. </a:t>
            </a:r>
            <a:r>
              <a:rPr lang="en-US" sz="2800" dirty="0"/>
              <a:t>A marked eosinophilia </a:t>
            </a:r>
            <a:r>
              <a:rPr lang="en-US" sz="2800" dirty="0" smtClean="0"/>
              <a:t>occurs </a:t>
            </a:r>
            <a:r>
              <a:rPr lang="en-US" sz="2800" dirty="0"/>
              <a:t>at this stage. </a:t>
            </a:r>
          </a:p>
          <a:p>
            <a:pPr>
              <a:buNone/>
            </a:pPr>
            <a:r>
              <a:rPr lang="en-US" dirty="0" smtClean="0">
                <a:solidFill>
                  <a:srgbClr val="FFFF00"/>
                </a:solidFill>
              </a:rPr>
              <a:t>2. PATHOGENIC </a:t>
            </a:r>
            <a:r>
              <a:rPr lang="en-US" dirty="0">
                <a:solidFill>
                  <a:srgbClr val="FFFF00"/>
                </a:solidFill>
              </a:rPr>
              <a:t>EFFECTS CAUSED BY ADULT WORMS </a:t>
            </a:r>
          </a:p>
          <a:p>
            <a:pPr algn="just">
              <a:lnSpc>
                <a:spcPct val="150000"/>
              </a:lnSpc>
              <a:buNone/>
            </a:pPr>
            <a:r>
              <a:rPr lang="en-US" dirty="0" smtClean="0"/>
              <a:t>		In </a:t>
            </a:r>
            <a:r>
              <a:rPr lang="en-US" dirty="0"/>
              <a:t>course of time, a severe progressive </a:t>
            </a:r>
            <a:r>
              <a:rPr lang="en-US" dirty="0" err="1"/>
              <a:t>anaemia</a:t>
            </a:r>
            <a:r>
              <a:rPr lang="en-US" dirty="0"/>
              <a:t> of microcytic hypochromic type develops. </a:t>
            </a:r>
          </a:p>
          <a:p>
            <a:endParaRPr lang="en-US" dirty="0"/>
          </a:p>
        </p:txBody>
      </p:sp>
    </p:spTree>
    <p:extLst>
      <p:ext uri="{BB962C8B-B14F-4D97-AF65-F5344CB8AC3E}">
        <p14:creationId xmlns:p14="http://schemas.microsoft.com/office/powerpoint/2010/main" val="2378415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a:t>
            </a:r>
            <a:r>
              <a:rPr lang="en-US" dirty="0" err="1"/>
              <a:t>Anaemia</a:t>
            </a:r>
            <a:r>
              <a:rPr lang="en-US" dirty="0"/>
              <a:t> </a:t>
            </a:r>
          </a:p>
        </p:txBody>
      </p:sp>
      <p:sp>
        <p:nvSpPr>
          <p:cNvPr id="3" name="Content Placeholder 2"/>
          <p:cNvSpPr>
            <a:spLocks noGrp="1"/>
          </p:cNvSpPr>
          <p:nvPr>
            <p:ph idx="1"/>
          </p:nvPr>
        </p:nvSpPr>
        <p:spPr>
          <a:xfrm>
            <a:off x="628650" y="1825625"/>
            <a:ext cx="7886700" cy="3829587"/>
          </a:xfrm>
        </p:spPr>
        <p:txBody>
          <a:bodyPr>
            <a:normAutofit/>
          </a:bodyPr>
          <a:lstStyle/>
          <a:p>
            <a:pPr marL="571500" indent="-571500" algn="just">
              <a:lnSpc>
                <a:spcPct val="150000"/>
              </a:lnSpc>
              <a:buAutoNum type="romanLcParenBoth"/>
            </a:pPr>
            <a:r>
              <a:rPr lang="en-US" dirty="0" smtClean="0"/>
              <a:t>CHRONIC </a:t>
            </a:r>
            <a:r>
              <a:rPr lang="en-US" dirty="0"/>
              <a:t>BLOOD </a:t>
            </a:r>
            <a:r>
              <a:rPr lang="en-US" dirty="0" smtClean="0"/>
              <a:t>LOSS</a:t>
            </a:r>
          </a:p>
          <a:p>
            <a:pPr marL="571500" indent="-571500" algn="just">
              <a:lnSpc>
                <a:spcPct val="150000"/>
              </a:lnSpc>
              <a:buNone/>
            </a:pPr>
            <a:r>
              <a:rPr lang="en-US" dirty="0" smtClean="0"/>
              <a:t>		This </a:t>
            </a:r>
            <a:r>
              <a:rPr lang="en-US" dirty="0"/>
              <a:t>results from the withdrawal of blood by </a:t>
            </a:r>
            <a:endParaRPr lang="en-US" dirty="0" smtClean="0"/>
          </a:p>
          <a:p>
            <a:pPr marL="514350" indent="-514350" algn="just">
              <a:lnSpc>
                <a:spcPct val="150000"/>
              </a:lnSpc>
              <a:buAutoNum type="alphaLcParenBoth"/>
            </a:pPr>
            <a:r>
              <a:rPr lang="en-US" dirty="0" smtClean="0"/>
              <a:t>parasites </a:t>
            </a:r>
            <a:r>
              <a:rPr lang="en-US" dirty="0"/>
              <a:t>for their food </a:t>
            </a:r>
            <a:endParaRPr lang="en-US" dirty="0" smtClean="0"/>
          </a:p>
          <a:p>
            <a:pPr marL="514350" indent="-514350" algn="just">
              <a:lnSpc>
                <a:spcPct val="150000"/>
              </a:lnSpc>
              <a:buAutoNum type="alphaLcParenBoth"/>
            </a:pPr>
            <a:r>
              <a:rPr lang="en-US" dirty="0" smtClean="0"/>
              <a:t>  chronic </a:t>
            </a:r>
            <a:r>
              <a:rPr lang="en-US" dirty="0" err="1"/>
              <a:t>haemorrhages</a:t>
            </a:r>
            <a:r>
              <a:rPr lang="en-US" dirty="0"/>
              <a:t> from the punctured sites. </a:t>
            </a:r>
          </a:p>
          <a:p>
            <a:endParaRPr lang="en-US" dirty="0"/>
          </a:p>
        </p:txBody>
      </p:sp>
    </p:spTree>
    <p:extLst>
      <p:ext uri="{BB962C8B-B14F-4D97-AF65-F5344CB8AC3E}">
        <p14:creationId xmlns:p14="http://schemas.microsoft.com/office/powerpoint/2010/main" val="2725961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57" y="239151"/>
            <a:ext cx="8651631" cy="6161650"/>
          </a:xfrm>
        </p:spPr>
        <p:txBody>
          <a:bodyPr>
            <a:normAutofit fontScale="92500"/>
          </a:bodyPr>
          <a:lstStyle/>
          <a:p>
            <a:pPr algn="just">
              <a:lnSpc>
                <a:spcPct val="150000"/>
              </a:lnSpc>
              <a:buNone/>
            </a:pPr>
            <a:r>
              <a:rPr lang="en-US" dirty="0" smtClean="0"/>
              <a:t>ii) NUTRITIONAL DEFECTS:</a:t>
            </a:r>
            <a:endParaRPr lang="en-US" dirty="0"/>
          </a:p>
          <a:p>
            <a:pPr algn="just">
              <a:lnSpc>
                <a:spcPct val="150000"/>
              </a:lnSpc>
              <a:buNone/>
            </a:pPr>
            <a:r>
              <a:rPr lang="en-US" dirty="0" smtClean="0"/>
              <a:t>		It </a:t>
            </a:r>
            <a:r>
              <a:rPr lang="en-US" dirty="0"/>
              <a:t>is apparent that a chronic blood loss cannot be fully compensated for </a:t>
            </a:r>
            <a:r>
              <a:rPr lang="en-US" dirty="0" smtClean="0"/>
              <a:t>infected </a:t>
            </a:r>
            <a:r>
              <a:rPr lang="en-US" dirty="0"/>
              <a:t>individuals with a faulty diet. </a:t>
            </a:r>
            <a:r>
              <a:rPr lang="en-US" dirty="0" smtClean="0"/>
              <a:t>Depending </a:t>
            </a:r>
            <a:r>
              <a:rPr lang="en-US" dirty="0"/>
              <a:t>upon the nature of the nutritional defect, the types of </a:t>
            </a:r>
            <a:r>
              <a:rPr lang="en-US" dirty="0" err="1"/>
              <a:t>anaemia</a:t>
            </a:r>
            <a:r>
              <a:rPr lang="en-US" dirty="0"/>
              <a:t> may vary. </a:t>
            </a:r>
            <a:r>
              <a:rPr lang="en-US" dirty="0" smtClean="0"/>
              <a:t>Iron </a:t>
            </a:r>
            <a:r>
              <a:rPr lang="en-US" dirty="0"/>
              <a:t>deficiency, a hypo-chromic </a:t>
            </a:r>
            <a:r>
              <a:rPr lang="en-US" dirty="0">
                <a:solidFill>
                  <a:srgbClr val="00B0F0"/>
                </a:solidFill>
              </a:rPr>
              <a:t>microcytic</a:t>
            </a:r>
            <a:r>
              <a:rPr lang="en-US" dirty="0"/>
              <a:t> </a:t>
            </a:r>
            <a:r>
              <a:rPr lang="en-US" dirty="0" err="1"/>
              <a:t>anaemia</a:t>
            </a:r>
            <a:r>
              <a:rPr lang="en-US" dirty="0"/>
              <a:t> and </a:t>
            </a:r>
            <a:endParaRPr lang="en-US" dirty="0" smtClean="0"/>
          </a:p>
          <a:p>
            <a:pPr algn="just">
              <a:lnSpc>
                <a:spcPct val="150000"/>
              </a:lnSpc>
            </a:pPr>
            <a:r>
              <a:rPr lang="en-US" dirty="0" smtClean="0"/>
              <a:t>with </a:t>
            </a:r>
            <a:r>
              <a:rPr lang="en-US" dirty="0"/>
              <a:t>deficiency of folic acid and vitamin B12 (extrinsic factor of Castle), a </a:t>
            </a:r>
            <a:r>
              <a:rPr lang="en-US" dirty="0">
                <a:solidFill>
                  <a:srgbClr val="00B0F0"/>
                </a:solidFill>
              </a:rPr>
              <a:t>macrocytic </a:t>
            </a:r>
            <a:r>
              <a:rPr lang="en-US" dirty="0"/>
              <a:t>type of </a:t>
            </a:r>
            <a:r>
              <a:rPr lang="en-US" dirty="0" err="1"/>
              <a:t>anaemia</a:t>
            </a:r>
            <a:r>
              <a:rPr lang="en-US" dirty="0"/>
              <a:t>; deficiency of both iron and vitamin </a:t>
            </a:r>
            <a:r>
              <a:rPr lang="en-US" dirty="0" smtClean="0"/>
              <a:t>B12 </a:t>
            </a:r>
            <a:r>
              <a:rPr lang="en-US" dirty="0"/>
              <a:t>or folic acid causes </a:t>
            </a:r>
            <a:r>
              <a:rPr lang="en-US" dirty="0">
                <a:solidFill>
                  <a:srgbClr val="FFFF00"/>
                </a:solidFill>
              </a:rPr>
              <a:t>dimorphic </a:t>
            </a:r>
            <a:r>
              <a:rPr lang="en-US" dirty="0" err="1">
                <a:solidFill>
                  <a:srgbClr val="FFFF00"/>
                </a:solidFill>
              </a:rPr>
              <a:t>anaemia</a:t>
            </a:r>
            <a:r>
              <a:rPr lang="en-US" dirty="0">
                <a:solidFill>
                  <a:srgbClr val="FFFF00"/>
                </a:solidFill>
              </a:rPr>
              <a:t>. </a:t>
            </a:r>
          </a:p>
          <a:p>
            <a:endParaRPr lang="en-US" dirty="0"/>
          </a:p>
          <a:p>
            <a:endParaRPr lang="en-US" dirty="0"/>
          </a:p>
        </p:txBody>
      </p:sp>
    </p:spTree>
    <p:extLst>
      <p:ext uri="{BB962C8B-B14F-4D97-AF65-F5344CB8AC3E}">
        <p14:creationId xmlns:p14="http://schemas.microsoft.com/office/powerpoint/2010/main" val="2896038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38" y="253218"/>
            <a:ext cx="6588076" cy="773724"/>
          </a:xfrm>
        </p:spPr>
        <p:txBody>
          <a:bodyPr>
            <a:normAutofit/>
          </a:bodyPr>
          <a:lstStyle/>
          <a:p>
            <a:r>
              <a:rPr lang="en-US" sz="2800" dirty="0"/>
              <a:t>Clinical Features of Hookworm </a:t>
            </a:r>
            <a:r>
              <a:rPr lang="en-US" sz="2800" dirty="0" err="1"/>
              <a:t>Anaemia</a:t>
            </a:r>
            <a:r>
              <a:rPr lang="en-US" sz="2800" dirty="0"/>
              <a:t>. </a:t>
            </a:r>
          </a:p>
        </p:txBody>
      </p:sp>
      <p:sp>
        <p:nvSpPr>
          <p:cNvPr id="3" name="Content Placeholder 2"/>
          <p:cNvSpPr>
            <a:spLocks noGrp="1"/>
          </p:cNvSpPr>
          <p:nvPr>
            <p:ph idx="1"/>
          </p:nvPr>
        </p:nvSpPr>
        <p:spPr>
          <a:xfrm>
            <a:off x="182880" y="1150376"/>
            <a:ext cx="8693834" cy="5362966"/>
          </a:xfrm>
        </p:spPr>
        <p:txBody>
          <a:bodyPr>
            <a:normAutofit fontScale="85000" lnSpcReduction="10000"/>
          </a:bodyPr>
          <a:lstStyle/>
          <a:p>
            <a:pPr algn="just">
              <a:lnSpc>
                <a:spcPct val="160000"/>
              </a:lnSpc>
              <a:buNone/>
            </a:pPr>
            <a:r>
              <a:rPr lang="en-US" dirty="0" smtClean="0"/>
              <a:t>	These </a:t>
            </a:r>
            <a:r>
              <a:rPr lang="en-US" dirty="0"/>
              <a:t>may be considered under two heads: </a:t>
            </a:r>
            <a:endParaRPr lang="en-US" dirty="0" smtClean="0"/>
          </a:p>
          <a:p>
            <a:pPr algn="just">
              <a:lnSpc>
                <a:spcPct val="160000"/>
              </a:lnSpc>
              <a:buNone/>
            </a:pPr>
            <a:r>
              <a:rPr lang="en-US" dirty="0" smtClean="0"/>
              <a:t>		Gastro-intestinal </a:t>
            </a:r>
            <a:r>
              <a:rPr lang="en-US" dirty="0"/>
              <a:t>manifestations and Effects of </a:t>
            </a:r>
            <a:r>
              <a:rPr lang="en-US" dirty="0" err="1"/>
              <a:t>anaemia</a:t>
            </a:r>
            <a:r>
              <a:rPr lang="en-US" dirty="0"/>
              <a:t>. </a:t>
            </a:r>
          </a:p>
          <a:p>
            <a:pPr algn="just">
              <a:lnSpc>
                <a:spcPct val="160000"/>
              </a:lnSpc>
            </a:pPr>
            <a:r>
              <a:rPr lang="en-US" dirty="0">
                <a:solidFill>
                  <a:srgbClr val="FFFF00"/>
                </a:solidFill>
              </a:rPr>
              <a:t>l. Gastrointestinal Manifestations. </a:t>
            </a:r>
            <a:r>
              <a:rPr lang="en-US" dirty="0"/>
              <a:t>There may be dyspeptic troubles associated with epigastric tenderness simulating duodenal ulcer. </a:t>
            </a:r>
            <a:endParaRPr lang="en-US" dirty="0" smtClean="0"/>
          </a:p>
          <a:p>
            <a:pPr algn="just">
              <a:lnSpc>
                <a:spcPct val="160000"/>
              </a:lnSpc>
            </a:pPr>
            <a:r>
              <a:rPr lang="en-US" dirty="0" smtClean="0"/>
              <a:t>Occasionally</a:t>
            </a:r>
            <a:r>
              <a:rPr lang="en-US" dirty="0"/>
              <a:t>, the patient may have an abnormal appetite showing a perverted taste for such things as earth, mud or lime (pica or </a:t>
            </a:r>
            <a:r>
              <a:rPr lang="en-US" dirty="0" err="1"/>
              <a:t>geophagy</a:t>
            </a:r>
            <a:r>
              <a:rPr lang="en-US" dirty="0"/>
              <a:t>). </a:t>
            </a:r>
            <a:endParaRPr lang="en-US" dirty="0" smtClean="0"/>
          </a:p>
          <a:p>
            <a:pPr algn="just">
              <a:lnSpc>
                <a:spcPct val="160000"/>
              </a:lnSpc>
            </a:pPr>
            <a:r>
              <a:rPr lang="en-US" dirty="0" smtClean="0"/>
              <a:t>Bowels </a:t>
            </a:r>
            <a:r>
              <a:rPr lang="en-US" dirty="0"/>
              <a:t>are generally </a:t>
            </a:r>
            <a:r>
              <a:rPr lang="en-US" dirty="0">
                <a:solidFill>
                  <a:srgbClr val="FFFF00"/>
                </a:solidFill>
              </a:rPr>
              <a:t>constipated. </a:t>
            </a:r>
            <a:endParaRPr lang="en-US" dirty="0" smtClean="0"/>
          </a:p>
          <a:p>
            <a:endParaRPr lang="en-US" dirty="0"/>
          </a:p>
        </p:txBody>
      </p:sp>
    </p:spTree>
    <p:extLst>
      <p:ext uri="{BB962C8B-B14F-4D97-AF65-F5344CB8AC3E}">
        <p14:creationId xmlns:p14="http://schemas.microsoft.com/office/powerpoint/2010/main" val="1713640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187" t="10504" r="11490" b="3414"/>
          <a:stretch/>
        </p:blipFill>
        <p:spPr>
          <a:xfrm rot="5400000">
            <a:off x="1303050" y="-1185268"/>
            <a:ext cx="6537898" cy="9144001"/>
          </a:xfrm>
        </p:spPr>
      </p:pic>
    </p:spTree>
    <p:extLst>
      <p:ext uri="{BB962C8B-B14F-4D97-AF65-F5344CB8AC3E}">
        <p14:creationId xmlns:p14="http://schemas.microsoft.com/office/powerpoint/2010/main" val="2161573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53" y="464233"/>
            <a:ext cx="4562328" cy="717453"/>
          </a:xfrm>
        </p:spPr>
        <p:txBody>
          <a:bodyPr/>
          <a:lstStyle/>
          <a:p>
            <a:r>
              <a:rPr lang="en-US" sz="2800" dirty="0" smtClean="0"/>
              <a:t>2</a:t>
            </a:r>
            <a:r>
              <a:rPr lang="en-US" dirty="0" smtClean="0"/>
              <a:t>. </a:t>
            </a:r>
            <a:r>
              <a:rPr lang="en-US" sz="2800" dirty="0" smtClean="0"/>
              <a:t>Effects </a:t>
            </a:r>
            <a:r>
              <a:rPr lang="en-US" sz="2800" dirty="0"/>
              <a:t>of </a:t>
            </a:r>
            <a:r>
              <a:rPr lang="en-US" sz="2800" dirty="0" err="1"/>
              <a:t>Anaemia</a:t>
            </a:r>
            <a:r>
              <a:rPr lang="en-US" dirty="0"/>
              <a:t>. </a:t>
            </a:r>
          </a:p>
        </p:txBody>
      </p:sp>
      <p:sp>
        <p:nvSpPr>
          <p:cNvPr id="3" name="Content Placeholder 2"/>
          <p:cNvSpPr>
            <a:spLocks noGrp="1"/>
          </p:cNvSpPr>
          <p:nvPr>
            <p:ph idx="1"/>
          </p:nvPr>
        </p:nvSpPr>
        <p:spPr>
          <a:xfrm>
            <a:off x="600515" y="1266091"/>
            <a:ext cx="7886700" cy="5366825"/>
          </a:xfrm>
        </p:spPr>
        <p:txBody>
          <a:bodyPr>
            <a:normAutofit/>
          </a:bodyPr>
          <a:lstStyle/>
          <a:p>
            <a:pPr>
              <a:buNone/>
            </a:pPr>
            <a:endParaRPr lang="en-US" dirty="0"/>
          </a:p>
          <a:p>
            <a:pPr algn="just">
              <a:lnSpc>
                <a:spcPct val="150000"/>
              </a:lnSpc>
            </a:pPr>
            <a:r>
              <a:rPr lang="en-US" dirty="0" smtClean="0"/>
              <a:t>The </a:t>
            </a:r>
            <a:r>
              <a:rPr lang="en-US" dirty="0"/>
              <a:t>skin assumes a sallow appearance (light yellow </a:t>
            </a:r>
            <a:r>
              <a:rPr lang="en-US" dirty="0" err="1"/>
              <a:t>colour</a:t>
            </a:r>
            <a:r>
              <a:rPr lang="en-US" dirty="0"/>
              <a:t>) and the mucous membrane of the eyes, lips and tongue shows extreme pallor. </a:t>
            </a:r>
            <a:endParaRPr lang="en-US" dirty="0" smtClean="0"/>
          </a:p>
          <a:p>
            <a:pPr algn="just">
              <a:lnSpc>
                <a:spcPct val="150000"/>
              </a:lnSpc>
            </a:pPr>
            <a:r>
              <a:rPr lang="en-US" dirty="0" smtClean="0"/>
              <a:t>The </a:t>
            </a:r>
            <a:r>
              <a:rPr lang="en-US" dirty="0"/>
              <a:t>face appears puffy with the swelling of lower eyelids and there is </a:t>
            </a:r>
            <a:r>
              <a:rPr lang="en-US" dirty="0" err="1"/>
              <a:t>oedema</a:t>
            </a:r>
            <a:r>
              <a:rPr lang="en-US" dirty="0"/>
              <a:t> of the feet and ankle. </a:t>
            </a:r>
            <a:endParaRPr lang="en-US" dirty="0" smtClean="0"/>
          </a:p>
          <a:p>
            <a:pPr algn="just">
              <a:lnSpc>
                <a:spcPct val="150000"/>
              </a:lnSpc>
            </a:pPr>
            <a:r>
              <a:rPr lang="en-US" dirty="0" err="1" smtClean="0"/>
              <a:t>Koilonychia</a:t>
            </a:r>
            <a:r>
              <a:rPr lang="en-US" dirty="0" smtClean="0"/>
              <a:t> </a:t>
            </a:r>
            <a:r>
              <a:rPr lang="en-US" dirty="0"/>
              <a:t>is frequently observed. </a:t>
            </a:r>
            <a:endParaRPr lang="en-US" dirty="0" smtClean="0"/>
          </a:p>
          <a:p>
            <a:endParaRPr lang="en-US" dirty="0"/>
          </a:p>
          <a:p>
            <a:endParaRPr lang="en-US" dirty="0"/>
          </a:p>
        </p:txBody>
      </p:sp>
    </p:spTree>
    <p:extLst>
      <p:ext uri="{BB962C8B-B14F-4D97-AF65-F5344CB8AC3E}">
        <p14:creationId xmlns:p14="http://schemas.microsoft.com/office/powerpoint/2010/main" val="3918947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947" y="534572"/>
            <a:ext cx="8736037" cy="5613009"/>
          </a:xfrm>
        </p:spPr>
        <p:txBody>
          <a:bodyPr/>
          <a:lstStyle/>
          <a:p>
            <a:pPr algn="just">
              <a:lnSpc>
                <a:spcPct val="150000"/>
              </a:lnSpc>
            </a:pPr>
            <a:r>
              <a:rPr lang="en-US" dirty="0" smtClean="0"/>
              <a:t>The general appearance of the patient is a pale </a:t>
            </a:r>
            <a:r>
              <a:rPr lang="en-US" dirty="0" err="1" smtClean="0"/>
              <a:t>plumpy</a:t>
            </a:r>
            <a:r>
              <a:rPr lang="en-US" dirty="0" smtClean="0"/>
              <a:t> individual with protuberant abdomen and dry </a:t>
            </a:r>
            <a:r>
              <a:rPr lang="en-US" dirty="0" err="1" smtClean="0"/>
              <a:t>lustreless</a:t>
            </a:r>
            <a:r>
              <a:rPr lang="en-US" dirty="0" smtClean="0"/>
              <a:t> hair. </a:t>
            </a:r>
          </a:p>
          <a:p>
            <a:pPr algn="just">
              <a:lnSpc>
                <a:spcPct val="150000"/>
              </a:lnSpc>
            </a:pPr>
            <a:r>
              <a:rPr lang="en-US" dirty="0" smtClean="0"/>
              <a:t>The effect of </a:t>
            </a:r>
            <a:r>
              <a:rPr lang="en-US" dirty="0" err="1" smtClean="0"/>
              <a:t>anaemia</a:t>
            </a:r>
            <a:r>
              <a:rPr lang="en-US" dirty="0" smtClean="0"/>
              <a:t> on cardiovascular system is manifested by a hyperkinetic circulatory state which may ultimately lead to circulatory failure. </a:t>
            </a:r>
          </a:p>
          <a:p>
            <a:pPr algn="just">
              <a:lnSpc>
                <a:spcPct val="150000"/>
              </a:lnSpc>
            </a:pPr>
            <a:r>
              <a:rPr lang="en-US" dirty="0" smtClean="0"/>
              <a:t>Growth and development in children may be retarded.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Habitat. </a:t>
            </a:r>
          </a:p>
        </p:txBody>
      </p:sp>
      <p:sp>
        <p:nvSpPr>
          <p:cNvPr id="3" name="Content Placeholder 2"/>
          <p:cNvSpPr>
            <a:spLocks noGrp="1"/>
          </p:cNvSpPr>
          <p:nvPr>
            <p:ph idx="1"/>
          </p:nvPr>
        </p:nvSpPr>
        <p:spPr/>
        <p:txBody>
          <a:bodyPr/>
          <a:lstStyle/>
          <a:p>
            <a:pPr algn="just">
              <a:lnSpc>
                <a:spcPct val="150000"/>
              </a:lnSpc>
              <a:buNone/>
            </a:pPr>
            <a:r>
              <a:rPr lang="en-US" dirty="0" smtClean="0">
                <a:latin typeface="Arial Narrow" pitchFamily="34" charset="0"/>
              </a:rPr>
              <a:t>	The </a:t>
            </a:r>
            <a:r>
              <a:rPr lang="en-US" dirty="0">
                <a:latin typeface="Arial Narrow" pitchFamily="34" charset="0"/>
              </a:rPr>
              <a:t>adult worm lives in the small intestine of man, particularly in the jejunum, less often in the duodenum and rarely in the ileum. </a:t>
            </a:r>
          </a:p>
          <a:p>
            <a:endParaRPr lang="en-US" dirty="0">
              <a:latin typeface="Arial Narrow" pitchFamily="34" charset="0"/>
            </a:endParaRPr>
          </a:p>
        </p:txBody>
      </p:sp>
    </p:spTree>
    <p:extLst>
      <p:ext uri="{BB962C8B-B14F-4D97-AF65-F5344CB8AC3E}">
        <p14:creationId xmlns:p14="http://schemas.microsoft.com/office/powerpoint/2010/main" val="139664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305528" cy="1097914"/>
          </a:xfrm>
        </p:spPr>
        <p:txBody>
          <a:bodyPr>
            <a:normAutofit/>
          </a:bodyPr>
          <a:lstStyle/>
          <a:p>
            <a:r>
              <a:rPr lang="en-US" sz="3200" dirty="0"/>
              <a:t>Blood Changes in Hookworm Infection. </a:t>
            </a:r>
          </a:p>
        </p:txBody>
      </p:sp>
      <p:sp>
        <p:nvSpPr>
          <p:cNvPr id="3" name="Content Placeholder 2"/>
          <p:cNvSpPr>
            <a:spLocks noGrp="1"/>
          </p:cNvSpPr>
          <p:nvPr>
            <p:ph idx="1"/>
          </p:nvPr>
        </p:nvSpPr>
        <p:spPr>
          <a:xfrm>
            <a:off x="628650" y="1825625"/>
            <a:ext cx="7886700" cy="2633833"/>
          </a:xfrm>
        </p:spPr>
        <p:txBody>
          <a:bodyPr>
            <a:normAutofit/>
          </a:bodyPr>
          <a:lstStyle/>
          <a:p>
            <a:pPr algn="just">
              <a:lnSpc>
                <a:spcPct val="150000"/>
              </a:lnSpc>
            </a:pPr>
            <a:r>
              <a:rPr lang="en-US" dirty="0" smtClean="0"/>
              <a:t>Typical </a:t>
            </a:r>
            <a:r>
              <a:rPr lang="en-US" dirty="0" err="1"/>
              <a:t>haemograms</a:t>
            </a:r>
            <a:r>
              <a:rPr lang="en-US" dirty="0"/>
              <a:t> of distinctive types of </a:t>
            </a:r>
            <a:r>
              <a:rPr lang="en-US" dirty="0" err="1"/>
              <a:t>anaemia</a:t>
            </a:r>
            <a:r>
              <a:rPr lang="en-US" dirty="0"/>
              <a:t> seen in hookworm infection are given in the table below. </a:t>
            </a:r>
          </a:p>
          <a:p>
            <a:endParaRPr lang="en-US" dirty="0"/>
          </a:p>
        </p:txBody>
      </p:sp>
    </p:spTree>
    <p:extLst>
      <p:ext uri="{BB962C8B-B14F-4D97-AF65-F5344CB8AC3E}">
        <p14:creationId xmlns:p14="http://schemas.microsoft.com/office/powerpoint/2010/main" val="3869586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1" y="168812"/>
            <a:ext cx="4112162" cy="703385"/>
          </a:xfrm>
        </p:spPr>
        <p:txBody>
          <a:bodyPr>
            <a:normAutofit/>
          </a:bodyPr>
          <a:lstStyle/>
          <a:p>
            <a:r>
              <a:rPr lang="en-US" sz="3200" dirty="0"/>
              <a:t>Laboratory Diagnosis</a:t>
            </a:r>
            <a:r>
              <a:rPr lang="en-US" dirty="0"/>
              <a:t>. </a:t>
            </a:r>
          </a:p>
        </p:txBody>
      </p:sp>
      <p:sp>
        <p:nvSpPr>
          <p:cNvPr id="3" name="Content Placeholder 2"/>
          <p:cNvSpPr>
            <a:spLocks noGrp="1"/>
          </p:cNvSpPr>
          <p:nvPr>
            <p:ph idx="1"/>
          </p:nvPr>
        </p:nvSpPr>
        <p:spPr>
          <a:xfrm>
            <a:off x="309490" y="1080038"/>
            <a:ext cx="8651630" cy="5517710"/>
          </a:xfrm>
        </p:spPr>
        <p:txBody>
          <a:bodyPr>
            <a:normAutofit/>
          </a:bodyPr>
          <a:lstStyle/>
          <a:p>
            <a:pPr>
              <a:buNone/>
            </a:pPr>
            <a:r>
              <a:rPr lang="en-US" dirty="0" smtClean="0"/>
              <a:t>This </a:t>
            </a:r>
            <a:r>
              <a:rPr lang="en-US" dirty="0"/>
              <a:t>consists of the following: </a:t>
            </a:r>
          </a:p>
          <a:p>
            <a:pPr>
              <a:buNone/>
            </a:pPr>
            <a:r>
              <a:rPr lang="en-US" dirty="0">
                <a:solidFill>
                  <a:srgbClr val="FFFF00"/>
                </a:solidFill>
              </a:rPr>
              <a:t>1. DIRECT METHODS </a:t>
            </a:r>
            <a:endParaRPr lang="en-US" dirty="0" smtClean="0">
              <a:solidFill>
                <a:srgbClr val="FFFF00"/>
              </a:solidFill>
            </a:endParaRPr>
          </a:p>
          <a:p>
            <a:pPr algn="just">
              <a:lnSpc>
                <a:spcPct val="150000"/>
              </a:lnSpc>
            </a:pPr>
            <a:r>
              <a:rPr lang="en-US" dirty="0" smtClean="0">
                <a:solidFill>
                  <a:srgbClr val="00B0F0"/>
                </a:solidFill>
              </a:rPr>
              <a:t>(</a:t>
            </a:r>
            <a:r>
              <a:rPr lang="en-US" dirty="0" err="1">
                <a:solidFill>
                  <a:srgbClr val="00B0F0"/>
                </a:solidFill>
              </a:rPr>
              <a:t>i</a:t>
            </a:r>
            <a:r>
              <a:rPr lang="en-US" dirty="0">
                <a:solidFill>
                  <a:srgbClr val="00B0F0"/>
                </a:solidFill>
              </a:rPr>
              <a:t>) Examination of Stool. </a:t>
            </a:r>
            <a:r>
              <a:rPr lang="en-US" dirty="0"/>
              <a:t>A macroscopic examination of stool is necessary to find the adult worms which may be </a:t>
            </a:r>
            <a:r>
              <a:rPr lang="en-US" dirty="0" smtClean="0"/>
              <a:t>passed </a:t>
            </a:r>
            <a:r>
              <a:rPr lang="en-US" dirty="0"/>
              <a:t>out spontaneously or after a </a:t>
            </a:r>
            <a:r>
              <a:rPr lang="en-US" dirty="0" err="1"/>
              <a:t>vermifuge</a:t>
            </a:r>
            <a:r>
              <a:rPr lang="en-US" dirty="0"/>
              <a:t>. </a:t>
            </a:r>
            <a:endParaRPr lang="en-US" dirty="0" smtClean="0"/>
          </a:p>
          <a:p>
            <a:pPr algn="just">
              <a:lnSpc>
                <a:spcPct val="150000"/>
              </a:lnSpc>
            </a:pPr>
            <a:r>
              <a:rPr lang="en-US" dirty="0" smtClean="0"/>
              <a:t>A </a:t>
            </a:r>
            <a:r>
              <a:rPr lang="en-US" dirty="0"/>
              <a:t>direct </a:t>
            </a:r>
            <a:r>
              <a:rPr lang="en-US" dirty="0" err="1"/>
              <a:t>microscopical</a:t>
            </a:r>
            <a:r>
              <a:rPr lang="en-US" dirty="0"/>
              <a:t> examination of stool may easily demonstrate the presence of characteristic hookworm eggs. Concentration method may be used. </a:t>
            </a:r>
          </a:p>
          <a:p>
            <a:endParaRPr lang="en-US" dirty="0"/>
          </a:p>
          <a:p>
            <a:endParaRPr lang="en-US" dirty="0"/>
          </a:p>
        </p:txBody>
      </p:sp>
    </p:spTree>
    <p:extLst>
      <p:ext uri="{BB962C8B-B14F-4D97-AF65-F5344CB8AC3E}">
        <p14:creationId xmlns:p14="http://schemas.microsoft.com/office/powerpoint/2010/main" val="2765083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152" y="1026941"/>
            <a:ext cx="8721968" cy="4614204"/>
          </a:xfrm>
        </p:spPr>
        <p:txBody>
          <a:bodyPr/>
          <a:lstStyle/>
          <a:p>
            <a:pPr algn="just">
              <a:lnSpc>
                <a:spcPct val="150000"/>
              </a:lnSpc>
            </a:pPr>
            <a:r>
              <a:rPr lang="en-US" dirty="0" smtClean="0"/>
              <a:t>For estimating the intensity of hookworm infection, the various egg-counting methods may be employed. </a:t>
            </a:r>
          </a:p>
          <a:p>
            <a:pPr algn="just">
              <a:lnSpc>
                <a:spcPct val="150000"/>
              </a:lnSpc>
            </a:pPr>
            <a:r>
              <a:rPr lang="en-US" dirty="0" smtClean="0">
                <a:solidFill>
                  <a:srgbClr val="00B0F0"/>
                </a:solidFill>
              </a:rPr>
              <a:t>(ii) Study of Duodenal Contents. </a:t>
            </a:r>
            <a:r>
              <a:rPr lang="en-US" dirty="0" smtClean="0"/>
              <a:t>The material obtained by duodenal intubation (Ryle’s tube) may sometimes reveal either eggs or the adult worms (</a:t>
            </a:r>
            <a:r>
              <a:rPr lang="en-US" dirty="0" err="1" smtClean="0"/>
              <a:t>Necator</a:t>
            </a:r>
            <a:r>
              <a:rPr lang="en-US" dirty="0" smtClean="0"/>
              <a:t> or </a:t>
            </a:r>
            <a:r>
              <a:rPr lang="en-US" dirty="0" err="1" smtClean="0"/>
              <a:t>Ancylostoma</a:t>
            </a:r>
            <a:r>
              <a:rPr lang="en-US" dirty="0" smtClean="0"/>
              <a:t> or both). </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718" y="379828"/>
            <a:ext cx="3760470" cy="816560"/>
          </a:xfrm>
        </p:spPr>
        <p:txBody>
          <a:bodyPr>
            <a:normAutofit fontScale="90000"/>
          </a:bodyPr>
          <a:lstStyle/>
          <a:p>
            <a:r>
              <a:rPr lang="en-US" dirty="0" smtClean="0"/>
              <a:t>2</a:t>
            </a:r>
            <a:r>
              <a:rPr lang="en-US" sz="2400" dirty="0" smtClean="0"/>
              <a:t>. INDIRECT METHODS </a:t>
            </a:r>
            <a:r>
              <a:rPr lang="en-US" dirty="0" smtClean="0"/>
              <a:t/>
            </a:r>
            <a:br>
              <a:rPr lang="en-US" dirty="0" smtClean="0"/>
            </a:br>
            <a:endParaRPr lang="en-US" dirty="0"/>
          </a:p>
        </p:txBody>
      </p:sp>
      <p:sp>
        <p:nvSpPr>
          <p:cNvPr id="3" name="Content Placeholder 2"/>
          <p:cNvSpPr>
            <a:spLocks noGrp="1"/>
          </p:cNvSpPr>
          <p:nvPr>
            <p:ph idx="1"/>
          </p:nvPr>
        </p:nvSpPr>
        <p:spPr>
          <a:xfrm>
            <a:off x="558310" y="1167618"/>
            <a:ext cx="8149591" cy="5064369"/>
          </a:xfrm>
        </p:spPr>
        <p:txBody>
          <a:bodyPr>
            <a:normAutofit lnSpcReduction="10000"/>
          </a:bodyPr>
          <a:lstStyle/>
          <a:p>
            <a:endParaRPr lang="en-US" dirty="0"/>
          </a:p>
          <a:p>
            <a:pPr algn="just">
              <a:lnSpc>
                <a:spcPct val="150000"/>
              </a:lnSpc>
            </a:pPr>
            <a:r>
              <a:rPr lang="en-US" dirty="0">
                <a:solidFill>
                  <a:srgbClr val="FFFF00"/>
                </a:solidFill>
              </a:rPr>
              <a:t>(</a:t>
            </a:r>
            <a:r>
              <a:rPr lang="en-US" dirty="0" err="1">
                <a:solidFill>
                  <a:srgbClr val="FFFF00"/>
                </a:solidFill>
              </a:rPr>
              <a:t>i</a:t>
            </a:r>
            <a:r>
              <a:rPr lang="en-US" dirty="0">
                <a:solidFill>
                  <a:srgbClr val="FFFF00"/>
                </a:solidFill>
              </a:rPr>
              <a:t>) Examination of Blood. </a:t>
            </a:r>
            <a:r>
              <a:rPr lang="en-US" dirty="0"/>
              <a:t>This is carried out to ascertain the nature of </a:t>
            </a:r>
            <a:r>
              <a:rPr lang="en-US" dirty="0" err="1"/>
              <a:t>anaemia</a:t>
            </a:r>
            <a:r>
              <a:rPr lang="en-US" dirty="0"/>
              <a:t> and the presence of eosinophilia. </a:t>
            </a:r>
          </a:p>
          <a:p>
            <a:pPr algn="just">
              <a:lnSpc>
                <a:spcPct val="150000"/>
              </a:lnSpc>
            </a:pPr>
            <a:r>
              <a:rPr lang="en-US" dirty="0">
                <a:solidFill>
                  <a:srgbClr val="FFFF00"/>
                </a:solidFill>
              </a:rPr>
              <a:t>(ii) General Examination of Stool</a:t>
            </a:r>
            <a:r>
              <a:rPr lang="en-US" dirty="0"/>
              <a:t>. In a majority of cases of hookworm </a:t>
            </a:r>
            <a:r>
              <a:rPr lang="en-US" dirty="0" err="1"/>
              <a:t>anaemia</a:t>
            </a:r>
            <a:r>
              <a:rPr lang="en-US" dirty="0"/>
              <a:t>, test for occult blood in the stool gives a positive reaction. Charcot-Leyden crystals are often found in the stool. </a:t>
            </a:r>
          </a:p>
          <a:p>
            <a:endParaRPr lang="en-US" dirty="0"/>
          </a:p>
          <a:p>
            <a:endParaRPr lang="en-US" dirty="0"/>
          </a:p>
        </p:txBody>
      </p:sp>
    </p:spTree>
    <p:extLst>
      <p:ext uri="{BB962C8B-B14F-4D97-AF65-F5344CB8AC3E}">
        <p14:creationId xmlns:p14="http://schemas.microsoft.com/office/powerpoint/2010/main" val="4223866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083" y="506437"/>
            <a:ext cx="8736037" cy="5317587"/>
          </a:xfrm>
        </p:spPr>
        <p:txBody>
          <a:bodyPr/>
          <a:lstStyle/>
          <a:p>
            <a:pPr>
              <a:buNone/>
            </a:pPr>
            <a:r>
              <a:rPr lang="en-US" dirty="0" smtClean="0">
                <a:solidFill>
                  <a:srgbClr val="FFFF00"/>
                </a:solidFill>
              </a:rPr>
              <a:t>SPECIFIC DIAGNOSIS. </a:t>
            </a:r>
          </a:p>
          <a:p>
            <a:pPr algn="just">
              <a:lnSpc>
                <a:spcPct val="150000"/>
              </a:lnSpc>
              <a:buNone/>
            </a:pPr>
            <a:r>
              <a:rPr lang="en-US" dirty="0" smtClean="0">
                <a:solidFill>
                  <a:srgbClr val="FFFF00"/>
                </a:solidFill>
              </a:rPr>
              <a:t>		</a:t>
            </a:r>
            <a:r>
              <a:rPr lang="en-US" dirty="0" smtClean="0"/>
              <a:t>A specific diagnosis of hookworm </a:t>
            </a:r>
            <a:r>
              <a:rPr lang="en-US" dirty="0" err="1" smtClean="0"/>
              <a:t>anaemia</a:t>
            </a:r>
            <a:r>
              <a:rPr lang="en-US" dirty="0" smtClean="0"/>
              <a:t> whether due to A. </a:t>
            </a:r>
            <a:r>
              <a:rPr lang="en-US" dirty="0" err="1" smtClean="0"/>
              <a:t>duodenale</a:t>
            </a:r>
            <a:r>
              <a:rPr lang="en-US" dirty="0" smtClean="0"/>
              <a:t> or N. </a:t>
            </a:r>
            <a:r>
              <a:rPr lang="en-US" dirty="0" err="1" smtClean="0"/>
              <a:t>americanus</a:t>
            </a:r>
            <a:r>
              <a:rPr lang="en-US" dirty="0" smtClean="0"/>
              <a:t> cannot be made from the morphology of eggs discovered in an examination of the stool. Such a distinction can only be made by studying the morphology of adult worms or the mature infective </a:t>
            </a:r>
            <a:r>
              <a:rPr lang="en-US" dirty="0" err="1" smtClean="0"/>
              <a:t>filariform</a:t>
            </a:r>
            <a:r>
              <a:rPr lang="en-US" dirty="0" smtClean="0"/>
              <a:t> larvae.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990" y="436099"/>
            <a:ext cx="2381836" cy="534572"/>
          </a:xfrm>
        </p:spPr>
        <p:txBody>
          <a:bodyPr>
            <a:normAutofit fontScale="90000"/>
          </a:bodyPr>
          <a:lstStyle/>
          <a:p>
            <a:r>
              <a:rPr lang="en-US" sz="3200" b="1" dirty="0" smtClean="0"/>
              <a:t/>
            </a:r>
            <a:br>
              <a:rPr lang="en-US" sz="3200" b="1" dirty="0" smtClean="0"/>
            </a:br>
            <a:r>
              <a:rPr lang="en-US" sz="3200" b="1" dirty="0" smtClean="0"/>
              <a:t>Morphology</a:t>
            </a:r>
            <a:r>
              <a:rPr lang="en-US" b="1" dirty="0"/>
              <a:t>. </a:t>
            </a:r>
          </a:p>
        </p:txBody>
      </p:sp>
      <p:sp>
        <p:nvSpPr>
          <p:cNvPr id="3" name="Content Placeholder 2"/>
          <p:cNvSpPr>
            <a:spLocks noGrp="1"/>
          </p:cNvSpPr>
          <p:nvPr>
            <p:ph idx="1"/>
          </p:nvPr>
        </p:nvSpPr>
        <p:spPr>
          <a:xfrm>
            <a:off x="656785" y="1097280"/>
            <a:ext cx="7886700" cy="4727990"/>
          </a:xfrm>
        </p:spPr>
        <p:txBody>
          <a:bodyPr>
            <a:normAutofit/>
          </a:bodyPr>
          <a:lstStyle/>
          <a:p>
            <a:pPr algn="ctr">
              <a:buNone/>
            </a:pPr>
            <a:r>
              <a:rPr lang="en-US" b="1" dirty="0" smtClean="0">
                <a:solidFill>
                  <a:srgbClr val="FFFF00"/>
                </a:solidFill>
                <a:latin typeface="Arial Narrow" pitchFamily="34" charset="0"/>
              </a:rPr>
              <a:t>ADULT WORM</a:t>
            </a:r>
            <a:r>
              <a:rPr lang="en-US" dirty="0" smtClean="0">
                <a:solidFill>
                  <a:srgbClr val="FFFF00"/>
                </a:solidFill>
                <a:latin typeface="Arial Narrow" pitchFamily="34" charset="0"/>
              </a:rPr>
              <a:t>: </a:t>
            </a:r>
          </a:p>
          <a:p>
            <a:pPr algn="just">
              <a:lnSpc>
                <a:spcPct val="150000"/>
              </a:lnSpc>
            </a:pPr>
            <a:r>
              <a:rPr lang="en-US" dirty="0" smtClean="0">
                <a:latin typeface="Arial Narrow" pitchFamily="34" charset="0"/>
              </a:rPr>
              <a:t>It </a:t>
            </a:r>
            <a:r>
              <a:rPr lang="en-US" dirty="0">
                <a:latin typeface="Arial Narrow" pitchFamily="34" charset="0"/>
              </a:rPr>
              <a:t>is small, greyish white, cylindrical worm. </a:t>
            </a:r>
            <a:endParaRPr lang="en-US" dirty="0" smtClean="0">
              <a:latin typeface="Arial Narrow" pitchFamily="34" charset="0"/>
            </a:endParaRPr>
          </a:p>
          <a:p>
            <a:pPr algn="just">
              <a:lnSpc>
                <a:spcPct val="150000"/>
              </a:lnSpc>
            </a:pPr>
            <a:r>
              <a:rPr lang="en-US" dirty="0" smtClean="0">
                <a:latin typeface="Arial Narrow" pitchFamily="34" charset="0"/>
              </a:rPr>
              <a:t>When </a:t>
            </a:r>
            <a:r>
              <a:rPr lang="en-US" dirty="0">
                <a:latin typeface="Arial Narrow" pitchFamily="34" charset="0"/>
              </a:rPr>
              <a:t>freshly passed, the worm has a reddish brown </a:t>
            </a:r>
            <a:r>
              <a:rPr lang="en-US" dirty="0" err="1">
                <a:latin typeface="Arial Narrow" pitchFamily="34" charset="0"/>
              </a:rPr>
              <a:t>colour</a:t>
            </a:r>
            <a:r>
              <a:rPr lang="en-US" dirty="0">
                <a:latin typeface="Arial Narrow" pitchFamily="34" charset="0"/>
              </a:rPr>
              <a:t> due to the ingested blood in its intestinal tract. </a:t>
            </a:r>
            <a:endParaRPr lang="en-US" dirty="0" smtClean="0">
              <a:latin typeface="Arial Narrow" pitchFamily="34" charset="0"/>
            </a:endParaRPr>
          </a:p>
          <a:p>
            <a:pPr algn="just">
              <a:lnSpc>
                <a:spcPct val="150000"/>
              </a:lnSpc>
            </a:pPr>
            <a:r>
              <a:rPr lang="en-US" dirty="0" smtClean="0">
                <a:latin typeface="Arial Narrow" pitchFamily="34" charset="0"/>
              </a:rPr>
              <a:t>The </a:t>
            </a:r>
            <a:r>
              <a:rPr lang="en-US" dirty="0">
                <a:latin typeface="Arial Narrow" pitchFamily="34" charset="0"/>
              </a:rPr>
              <a:t>anterior end of the worm is bent slightly dorsally, hence the name hookworm. </a:t>
            </a:r>
            <a:endParaRPr lang="en-US" dirty="0" smtClean="0">
              <a:latin typeface="Arial Narrow" pitchFamily="34" charset="0"/>
            </a:endParaRPr>
          </a:p>
          <a:p>
            <a:endParaRPr lang="en-US" dirty="0" smtClean="0">
              <a:latin typeface="Arial Narrow" pitchFamily="34" charset="0"/>
            </a:endParaRPr>
          </a:p>
          <a:p>
            <a:endParaRPr lang="en-US" dirty="0">
              <a:latin typeface="Arial Narrow" pitchFamily="34" charset="0"/>
            </a:endParaRPr>
          </a:p>
        </p:txBody>
      </p:sp>
    </p:spTree>
    <p:extLst>
      <p:ext uri="{BB962C8B-B14F-4D97-AF65-F5344CB8AC3E}">
        <p14:creationId xmlns:p14="http://schemas.microsoft.com/office/powerpoint/2010/main" val="386677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286" y="182880"/>
            <a:ext cx="8553157" cy="6203851"/>
          </a:xfrm>
        </p:spPr>
        <p:txBody>
          <a:bodyPr>
            <a:noAutofit/>
          </a:bodyPr>
          <a:lstStyle/>
          <a:p>
            <a:pPr algn="just">
              <a:lnSpc>
                <a:spcPct val="150000"/>
              </a:lnSpc>
            </a:pPr>
            <a:r>
              <a:rPr lang="en-US" dirty="0" smtClean="0">
                <a:latin typeface="Arial Narrow" pitchFamily="34" charset="0"/>
              </a:rPr>
              <a:t>This bend is in the same direction as the general body curvature. </a:t>
            </a:r>
          </a:p>
          <a:p>
            <a:pPr algn="just">
              <a:lnSpc>
                <a:spcPct val="150000"/>
              </a:lnSpc>
            </a:pPr>
            <a:r>
              <a:rPr lang="en-US" dirty="0" smtClean="0">
                <a:latin typeface="Arial Narrow" pitchFamily="34" charset="0"/>
              </a:rPr>
              <a:t>The large &amp; conspicuous </a:t>
            </a:r>
            <a:r>
              <a:rPr lang="en-US" dirty="0" err="1" smtClean="0">
                <a:latin typeface="Arial Narrow" pitchFamily="34" charset="0"/>
              </a:rPr>
              <a:t>buccal</a:t>
            </a:r>
            <a:r>
              <a:rPr lang="en-US" dirty="0" smtClean="0">
                <a:latin typeface="Arial Narrow" pitchFamily="34" charset="0"/>
              </a:rPr>
              <a:t> capsule is lined with a hard substance  &amp; is provided with 6 teeth 4 hook like on the ventral surface &amp; 2 knob like  ( triangular plates ) on the dorsal surface.</a:t>
            </a:r>
          </a:p>
          <a:p>
            <a:pPr algn="just">
              <a:lnSpc>
                <a:spcPct val="150000"/>
              </a:lnSpc>
            </a:pPr>
            <a:r>
              <a:rPr lang="en-US" dirty="0" smtClean="0">
                <a:latin typeface="Arial Narrow" pitchFamily="34" charset="0"/>
              </a:rPr>
              <a:t>There are five glands connected with the digestive system; one of them, called the </a:t>
            </a:r>
            <a:r>
              <a:rPr lang="en-US" dirty="0" err="1" smtClean="0">
                <a:latin typeface="Arial Narrow" pitchFamily="34" charset="0"/>
              </a:rPr>
              <a:t>oesophageal</a:t>
            </a:r>
            <a:r>
              <a:rPr lang="en-US" dirty="0" smtClean="0">
                <a:latin typeface="Arial Narrow" pitchFamily="34" charset="0"/>
              </a:rPr>
              <a:t> gland, secretes a ferment which prevents the clotting of blood.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312" y="1080037"/>
            <a:ext cx="7886700" cy="3196541"/>
          </a:xfrm>
        </p:spPr>
        <p:txBody>
          <a:bodyPr>
            <a:normAutofit/>
          </a:bodyPr>
          <a:lstStyle/>
          <a:p>
            <a:pPr algn="just">
              <a:lnSpc>
                <a:spcPct val="150000"/>
              </a:lnSpc>
              <a:buNone/>
            </a:pPr>
            <a:r>
              <a:rPr lang="en-US" dirty="0" smtClean="0">
                <a:latin typeface="Arial Narrow" pitchFamily="34" charset="0"/>
              </a:rPr>
              <a:t>	The </a:t>
            </a:r>
            <a:r>
              <a:rPr lang="en-US" dirty="0">
                <a:latin typeface="Arial Narrow" pitchFamily="34" charset="0"/>
              </a:rPr>
              <a:t>sexes are easily differentiated by their sizes, the shape of the tail (posterior end) and the position of the genital opening </a:t>
            </a:r>
            <a:r>
              <a:rPr lang="en-US" dirty="0" smtClean="0">
                <a:latin typeface="Arial Narrow" pitchFamily="34" charset="0"/>
              </a:rPr>
              <a:t>– assumes a Y – shaped figure during copulation.</a:t>
            </a:r>
          </a:p>
        </p:txBody>
      </p:sp>
    </p:spTree>
    <p:extLst>
      <p:ext uri="{BB962C8B-B14F-4D97-AF65-F5344CB8AC3E}">
        <p14:creationId xmlns:p14="http://schemas.microsoft.com/office/powerpoint/2010/main" val="9937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2" y="647114"/>
            <a:ext cx="8581293" cy="4825220"/>
          </a:xfrm>
        </p:spPr>
        <p:txBody>
          <a:bodyPr>
            <a:normAutofit lnSpcReduction="10000"/>
          </a:bodyPr>
          <a:lstStyle/>
          <a:p>
            <a:pPr algn="just">
              <a:lnSpc>
                <a:spcPct val="150000"/>
              </a:lnSpc>
              <a:buNone/>
            </a:pPr>
            <a:r>
              <a:rPr lang="en-US" dirty="0" smtClean="0"/>
              <a:t>	</a:t>
            </a:r>
            <a:r>
              <a:rPr lang="en-US" b="1" dirty="0" err="1" smtClean="0"/>
              <a:t>Copulatory</a:t>
            </a:r>
            <a:r>
              <a:rPr lang="en-US" b="1" dirty="0" smtClean="0"/>
              <a:t> bursa</a:t>
            </a:r>
            <a:r>
              <a:rPr lang="en-US" dirty="0" smtClean="0"/>
              <a:t>.        -           This  consists  of 3 lobes </a:t>
            </a:r>
          </a:p>
          <a:p>
            <a:pPr algn="just">
              <a:lnSpc>
                <a:spcPct val="150000"/>
              </a:lnSpc>
              <a:buNone/>
            </a:pPr>
            <a:r>
              <a:rPr lang="en-US" dirty="0" smtClean="0"/>
              <a:t>	1 Dorsal &amp; 2 Lateral. Each lobe is supported by </a:t>
            </a:r>
            <a:r>
              <a:rPr lang="en-US" dirty="0" err="1" smtClean="0"/>
              <a:t>Chitinous</a:t>
            </a:r>
            <a:r>
              <a:rPr lang="en-US" dirty="0" smtClean="0"/>
              <a:t> rays; The dorsal lobe contains 3 rays ( 1 single &amp; 2 </a:t>
            </a:r>
            <a:r>
              <a:rPr lang="en-US" dirty="0" err="1" smtClean="0"/>
              <a:t>externodorsal</a:t>
            </a:r>
            <a:r>
              <a:rPr lang="en-US" dirty="0" smtClean="0"/>
              <a:t> rays). 2 Lateral lobes contain 10 rays ( 3 pairs of lateral rays and 2 pairs of ventral rays). Total number of rays are 13.</a:t>
            </a:r>
          </a:p>
          <a:p>
            <a:pPr algn="just">
              <a:lnSpc>
                <a:spcPct val="150000"/>
              </a:lnSpc>
              <a:buNone/>
            </a:pPr>
            <a:r>
              <a:rPr lang="en-US" b="1" dirty="0" smtClean="0"/>
              <a:t>	Life Span – 3 -4 years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1565910" cy="563342"/>
          </a:xfrm>
        </p:spPr>
        <p:txBody>
          <a:bodyPr>
            <a:normAutofit fontScale="90000"/>
          </a:bodyPr>
          <a:lstStyle/>
          <a:p>
            <a:r>
              <a:rPr lang="en-US" sz="2800" dirty="0"/>
              <a:t>EGGS</a:t>
            </a:r>
            <a:r>
              <a:rPr lang="en-US" dirty="0"/>
              <a:t>. </a:t>
            </a:r>
          </a:p>
        </p:txBody>
      </p:sp>
      <p:sp>
        <p:nvSpPr>
          <p:cNvPr id="3" name="Content Placeholder 2"/>
          <p:cNvSpPr>
            <a:spLocks noGrp="1"/>
          </p:cNvSpPr>
          <p:nvPr>
            <p:ph idx="1"/>
          </p:nvPr>
        </p:nvSpPr>
        <p:spPr>
          <a:xfrm>
            <a:off x="253218" y="1083211"/>
            <a:ext cx="8651631" cy="5261317"/>
          </a:xfrm>
        </p:spPr>
        <p:txBody>
          <a:bodyPr>
            <a:normAutofit fontScale="92500"/>
          </a:bodyPr>
          <a:lstStyle/>
          <a:p>
            <a:pPr algn="just">
              <a:lnSpc>
                <a:spcPct val="150000"/>
              </a:lnSpc>
              <a:buNone/>
            </a:pPr>
            <a:r>
              <a:rPr lang="en-US" dirty="0" smtClean="0">
                <a:latin typeface="Arial Narrow" pitchFamily="34" charset="0"/>
              </a:rPr>
              <a:t>	The </a:t>
            </a:r>
            <a:r>
              <a:rPr lang="en-US" dirty="0">
                <a:latin typeface="Arial Narrow" pitchFamily="34" charset="0"/>
              </a:rPr>
              <a:t>eggs are passed out with the </a:t>
            </a:r>
            <a:r>
              <a:rPr lang="en-US" dirty="0" err="1">
                <a:latin typeface="Arial Narrow" pitchFamily="34" charset="0"/>
              </a:rPr>
              <a:t>faeces</a:t>
            </a:r>
            <a:r>
              <a:rPr lang="en-US" dirty="0">
                <a:latin typeface="Arial Narrow" pitchFamily="34" charset="0"/>
              </a:rPr>
              <a:t> </a:t>
            </a:r>
            <a:endParaRPr lang="en-US" dirty="0" smtClean="0">
              <a:latin typeface="Arial Narrow" pitchFamily="34" charset="0"/>
            </a:endParaRPr>
          </a:p>
          <a:p>
            <a:pPr algn="just">
              <a:lnSpc>
                <a:spcPct val="150000"/>
              </a:lnSpc>
              <a:buNone/>
            </a:pPr>
            <a:r>
              <a:rPr lang="en-US" dirty="0" smtClean="0">
                <a:latin typeface="Arial Narrow" pitchFamily="34" charset="0"/>
              </a:rPr>
              <a:t>	(</a:t>
            </a:r>
            <a:r>
              <a:rPr lang="en-US" dirty="0" err="1">
                <a:latin typeface="Arial Narrow" pitchFamily="34" charset="0"/>
              </a:rPr>
              <a:t>i</a:t>
            </a:r>
            <a:r>
              <a:rPr lang="en-US" dirty="0">
                <a:latin typeface="Arial Narrow" pitchFamily="34" charset="0"/>
              </a:rPr>
              <a:t>) Oval or elliptical in </a:t>
            </a:r>
            <a:r>
              <a:rPr lang="en-US" dirty="0" smtClean="0">
                <a:latin typeface="Arial Narrow" pitchFamily="34" charset="0"/>
              </a:rPr>
              <a:t>shape</a:t>
            </a:r>
            <a:r>
              <a:rPr lang="en-US" dirty="0">
                <a:latin typeface="Arial Narrow" pitchFamily="34" charset="0"/>
              </a:rPr>
              <a:t>, measuring 65 um in length by 40 um in breadth. </a:t>
            </a:r>
          </a:p>
          <a:p>
            <a:pPr algn="just">
              <a:lnSpc>
                <a:spcPct val="150000"/>
              </a:lnSpc>
              <a:buNone/>
            </a:pPr>
            <a:r>
              <a:rPr lang="en-US" dirty="0" smtClean="0">
                <a:latin typeface="Arial Narrow" pitchFamily="34" charset="0"/>
              </a:rPr>
              <a:t>	(</a:t>
            </a:r>
            <a:r>
              <a:rPr lang="en-US" dirty="0">
                <a:latin typeface="Arial Narrow" pitchFamily="34" charset="0"/>
              </a:rPr>
              <a:t>ii) </a:t>
            </a:r>
            <a:r>
              <a:rPr lang="en-US" dirty="0" err="1">
                <a:latin typeface="Arial Narrow" pitchFamily="34" charset="0"/>
              </a:rPr>
              <a:t>Colourless</a:t>
            </a:r>
            <a:r>
              <a:rPr lang="en-US" dirty="0">
                <a:latin typeface="Arial Narrow" pitchFamily="34" charset="0"/>
              </a:rPr>
              <a:t> (not bile-stained). </a:t>
            </a:r>
            <a:endParaRPr lang="en-US" dirty="0" smtClean="0">
              <a:latin typeface="Arial Narrow" pitchFamily="34" charset="0"/>
            </a:endParaRPr>
          </a:p>
          <a:p>
            <a:pPr algn="just">
              <a:lnSpc>
                <a:spcPct val="150000"/>
              </a:lnSpc>
              <a:buNone/>
            </a:pPr>
            <a:r>
              <a:rPr lang="en-US" dirty="0" smtClean="0">
                <a:latin typeface="Arial Narrow" pitchFamily="34" charset="0"/>
              </a:rPr>
              <a:t>	(</a:t>
            </a:r>
            <a:r>
              <a:rPr lang="en-US" dirty="0">
                <a:latin typeface="Arial Narrow" pitchFamily="34" charset="0"/>
              </a:rPr>
              <a:t>iii) Surrounded by a transparent hyaline shell-membrane</a:t>
            </a:r>
            <a:r>
              <a:rPr lang="en-US" dirty="0" smtClean="0">
                <a:latin typeface="Arial Narrow" pitchFamily="34" charset="0"/>
              </a:rPr>
              <a:t>.</a:t>
            </a:r>
          </a:p>
          <a:p>
            <a:pPr algn="just">
              <a:lnSpc>
                <a:spcPct val="150000"/>
              </a:lnSpc>
              <a:buNone/>
            </a:pPr>
            <a:r>
              <a:rPr lang="en-US" dirty="0" smtClean="0">
                <a:latin typeface="Arial Narrow" pitchFamily="34" charset="0"/>
              </a:rPr>
              <a:t>	(</a:t>
            </a:r>
            <a:r>
              <a:rPr lang="en-US" dirty="0">
                <a:latin typeface="Arial Narrow" pitchFamily="34" charset="0"/>
              </a:rPr>
              <a:t>iv) Contains a segmented ovum usually with 4 </a:t>
            </a:r>
            <a:r>
              <a:rPr lang="en-US" dirty="0" err="1">
                <a:latin typeface="Arial Narrow" pitchFamily="34" charset="0"/>
              </a:rPr>
              <a:t>blastomeres</a:t>
            </a:r>
            <a:r>
              <a:rPr lang="en-US" dirty="0">
                <a:latin typeface="Arial Narrow" pitchFamily="34" charset="0"/>
              </a:rPr>
              <a:t>; has a clear space between the eggshell and the segmented ovum. </a:t>
            </a:r>
          </a:p>
          <a:p>
            <a:endParaRPr lang="en-US" dirty="0">
              <a:latin typeface="Arial Narrow" pitchFamily="34" charset="0"/>
            </a:endParaRPr>
          </a:p>
          <a:p>
            <a:endParaRPr lang="en-US" dirty="0">
              <a:latin typeface="Arial Narrow" pitchFamily="34" charset="0"/>
            </a:endParaRPr>
          </a:p>
        </p:txBody>
      </p:sp>
    </p:spTree>
    <p:extLst>
      <p:ext uri="{BB962C8B-B14F-4D97-AF65-F5344CB8AC3E}">
        <p14:creationId xmlns:p14="http://schemas.microsoft.com/office/powerpoint/2010/main" val="152594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1771" t="20896" r="22994" b="30832"/>
          <a:stretch/>
        </p:blipFill>
        <p:spPr>
          <a:xfrm rot="10800000">
            <a:off x="928469" y="379828"/>
            <a:ext cx="6893168" cy="5190978"/>
          </a:xfrm>
        </p:spPr>
      </p:pic>
    </p:spTree>
    <p:extLst>
      <p:ext uri="{BB962C8B-B14F-4D97-AF65-F5344CB8AC3E}">
        <p14:creationId xmlns:p14="http://schemas.microsoft.com/office/powerpoint/2010/main" val="21470814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987</Words>
  <Application>Microsoft Office PowerPoint</Application>
  <PresentationFormat>On-screen Show (4:3)</PresentationFormat>
  <Paragraphs>101</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Narrow</vt:lpstr>
      <vt:lpstr>Calibri</vt:lpstr>
      <vt:lpstr>Calibri Light</vt:lpstr>
      <vt:lpstr>Times New Roman</vt:lpstr>
      <vt:lpstr>Office Theme</vt:lpstr>
      <vt:lpstr>Ancylostoma duodenale</vt:lpstr>
      <vt:lpstr>Geographical Distribution. </vt:lpstr>
      <vt:lpstr>Habitat. </vt:lpstr>
      <vt:lpstr> Morphology. </vt:lpstr>
      <vt:lpstr>PowerPoint Presentation</vt:lpstr>
      <vt:lpstr>PowerPoint Presentation</vt:lpstr>
      <vt:lpstr>PowerPoint Presentation</vt:lpstr>
      <vt:lpstr>EGGS. </vt:lpstr>
      <vt:lpstr>PowerPoint Presentation</vt:lpstr>
      <vt:lpstr>PowerPoint Presentation</vt:lpstr>
      <vt:lpstr>Immunology. </vt:lpstr>
      <vt:lpstr>Life 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Pathogenesis </vt:lpstr>
      <vt:lpstr>CREEPING ERUPTION </vt:lpstr>
      <vt:lpstr>PowerPoint Presentation</vt:lpstr>
      <vt:lpstr>PowerPoint Presentation</vt:lpstr>
      <vt:lpstr>Causes of Anaemia </vt:lpstr>
      <vt:lpstr>PowerPoint Presentation</vt:lpstr>
      <vt:lpstr>Clinical Features of Hookworm Anaemia. </vt:lpstr>
      <vt:lpstr>PowerPoint Presentation</vt:lpstr>
      <vt:lpstr>2. Effects of Anaemia. </vt:lpstr>
      <vt:lpstr>PowerPoint Presentation</vt:lpstr>
      <vt:lpstr>Blood Changes in Hookworm Infection. </vt:lpstr>
      <vt:lpstr>Laboratory Diagnosis. </vt:lpstr>
      <vt:lpstr>PowerPoint Presentation</vt:lpstr>
      <vt:lpstr>2. INDIRECT METHODS  </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Ancylostoma duodenale Dubini, 1843) Creplin, 1845 </dc:title>
  <dc:creator>MY PC</dc:creator>
  <cp:lastModifiedBy>Lib Lab One</cp:lastModifiedBy>
  <cp:revision>31</cp:revision>
  <dcterms:created xsi:type="dcterms:W3CDTF">2016-11-16T08:56:04Z</dcterms:created>
  <dcterms:modified xsi:type="dcterms:W3CDTF">2021-11-08T09:12:28Z</dcterms:modified>
</cp:coreProperties>
</file>